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83" r:id="rId10"/>
    <p:sldId id="284" r:id="rId11"/>
    <p:sldId id="292" r:id="rId12"/>
    <p:sldId id="297" r:id="rId13"/>
    <p:sldId id="298" r:id="rId14"/>
    <p:sldId id="285" r:id="rId15"/>
    <p:sldId id="296" r:id="rId16"/>
    <p:sldId id="286" r:id="rId17"/>
    <p:sldId id="269" r:id="rId18"/>
    <p:sldId id="270" r:id="rId19"/>
    <p:sldId id="271" r:id="rId20"/>
    <p:sldId id="272" r:id="rId21"/>
    <p:sldId id="299" r:id="rId22"/>
    <p:sldId id="273" r:id="rId23"/>
    <p:sldId id="274" r:id="rId24"/>
    <p:sldId id="275" r:id="rId25"/>
    <p:sldId id="300" r:id="rId26"/>
    <p:sldId id="276" r:id="rId27"/>
    <p:sldId id="277" r:id="rId28"/>
    <p:sldId id="278" r:id="rId29"/>
    <p:sldId id="279" r:id="rId30"/>
    <p:sldId id="288" r:id="rId31"/>
    <p:sldId id="295" r:id="rId32"/>
    <p:sldId id="280" r:id="rId33"/>
    <p:sldId id="281" r:id="rId34"/>
    <p:sldId id="282" r:id="rId35"/>
  </p:sldIdLst>
  <p:sldSz cx="18288000" cy="10287000"/>
  <p:notesSz cx="6858000" cy="9144000"/>
  <p:embeddedFontLs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Poppins Bold" panose="00000800000000000000" charset="0"/>
      <p:regular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Bold" panose="02000000000000000000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CAPEX em R$ (Mil)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R$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('12. FCLE (Empresa)'!$E$33:$F$33,'12. FCLE (Empresa)'!$J$33,'12. FCLE (Empresa)'!$O$33,'12. FCLE (Empresa)'!$T$33,'12. FCLE (Empresa)'!$Y$33)</c:f>
              <c:strCache>
                <c:ptCount val="6"/>
                <c:pt idx="0">
                  <c:v>Ano 1 </c:v>
                </c:pt>
                <c:pt idx="1">
                  <c:v>Ano 2</c:v>
                </c:pt>
                <c:pt idx="2">
                  <c:v>Ano 6</c:v>
                </c:pt>
                <c:pt idx="3">
                  <c:v>Ano 11</c:v>
                </c:pt>
                <c:pt idx="4">
                  <c:v>Ano 16</c:v>
                </c:pt>
                <c:pt idx="5">
                  <c:v>Ano 21</c:v>
                </c:pt>
              </c:strCache>
              <c:extLst/>
            </c:strRef>
          </c:cat>
          <c:val>
            <c:numRef>
              <c:f>('12. FCLE (Empresa)'!$E$34:$F$34,'12. FCLE (Empresa)'!$J$34,'12. FCLE (Empresa)'!$O$34,'12. FCLE (Empresa)'!$T$34,'12. FCLE (Empresa)'!$Y$34)</c:f>
              <c:numCache>
                <c:formatCode>_(* #,##0.00_);_(* \(#,##0.00\);_(* "-"??_);_(@_)</c:formatCode>
                <c:ptCount val="6"/>
                <c:pt idx="0">
                  <c:v>21640874.909999996</c:v>
                </c:pt>
                <c:pt idx="1">
                  <c:v>7213624.9699999988</c:v>
                </c:pt>
                <c:pt idx="2">
                  <c:v>536472.56000000006</c:v>
                </c:pt>
                <c:pt idx="3">
                  <c:v>1562742.81</c:v>
                </c:pt>
                <c:pt idx="4">
                  <c:v>536472.56000000006</c:v>
                </c:pt>
                <c:pt idx="5">
                  <c:v>14612428.300000001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528-42C5-8D92-7D7B90D6A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3005551"/>
        <c:axId val="1183011311"/>
      </c:barChart>
      <c:catAx>
        <c:axId val="118300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3011311"/>
        <c:crosses val="autoZero"/>
        <c:auto val="1"/>
        <c:lblAlgn val="ctr"/>
        <c:lblOffset val="100"/>
        <c:noMultiLvlLbl val="0"/>
      </c:catAx>
      <c:valAx>
        <c:axId val="1183011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&quot;R$&quot;\ 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3005551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OPEX em R$ (Mil)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R$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('10. DRE'!$A$14,'10. DRE'!$A$15,'10. DRE'!$A$19,'10. DRE'!$A$20)</c:f>
              <c:strCache>
                <c:ptCount val="4"/>
                <c:pt idx="0">
                  <c:v>  GASTOS COM PESSOAL</c:v>
                </c:pt>
                <c:pt idx="1">
                  <c:v>  SERVIÇOS EXTERNOS</c:v>
                </c:pt>
                <c:pt idx="2">
                  <c:v>  MATERIAIS E INSUMOS</c:v>
                </c:pt>
                <c:pt idx="3">
                  <c:v>  TAXAS E SEGUROS</c:v>
                </c:pt>
              </c:strCache>
            </c:strRef>
          </c:cat>
          <c:val>
            <c:numRef>
              <c:f>('10. DRE'!$C$14:$C$15,'10. DRE'!$C$19:$C$20)</c:f>
              <c:numCache>
                <c:formatCode>_(* #,##0.00_);_(* \(#,##0.00\);_(* \-??_);_(@_)</c:formatCode>
                <c:ptCount val="4"/>
                <c:pt idx="0">
                  <c:v>7956598.5214053299</c:v>
                </c:pt>
                <c:pt idx="1">
                  <c:v>13125807.359760387</c:v>
                </c:pt>
                <c:pt idx="2">
                  <c:v>198291.6</c:v>
                </c:pt>
                <c:pt idx="3">
                  <c:v>1586306.5804737823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AD-4DBE-86AE-EA60E833F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324127"/>
        <c:axId val="576322687"/>
      </c:barChart>
      <c:catAx>
        <c:axId val="576324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322687"/>
        <c:crosses val="autoZero"/>
        <c:auto val="1"/>
        <c:lblAlgn val="ctr"/>
        <c:lblOffset val="100"/>
        <c:noMultiLvlLbl val="0"/>
      </c:catAx>
      <c:valAx>
        <c:axId val="576322687"/>
        <c:scaling>
          <c:orientation val="minMax"/>
        </c:scaling>
        <c:delete val="0"/>
        <c:axPos val="l"/>
        <c:numFmt formatCode="&quot;R$&quot;\ 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76324127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OPEX em R$ (Mil)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R$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'11. DFC'!$E$3:$M$3</c:f>
              <c:numCache>
                <c:formatCode>"Ano "0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'4. OPEX '!$D$5:$L$5</c:f>
              <c:numCache>
                <c:formatCode>_(* #,##0.00_);_(* \(#,##0.00\);_(* \-??_);_(@_)</c:formatCode>
                <c:ptCount val="9"/>
                <c:pt idx="0">
                  <c:v>191463.08373766212</c:v>
                </c:pt>
                <c:pt idx="1">
                  <c:v>319454.63272832881</c:v>
                </c:pt>
                <c:pt idx="2">
                  <c:v>726473.15603772167</c:v>
                </c:pt>
                <c:pt idx="3">
                  <c:v>774282.85343937052</c:v>
                </c:pt>
                <c:pt idx="4">
                  <c:v>822092.55084101937</c:v>
                </c:pt>
                <c:pt idx="5">
                  <c:v>871565.31317866826</c:v>
                </c:pt>
                <c:pt idx="6">
                  <c:v>917711.94564431731</c:v>
                </c:pt>
                <c:pt idx="7">
                  <c:v>965521.64304596628</c:v>
                </c:pt>
                <c:pt idx="8">
                  <c:v>1013331.3404476151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01-4E50-96A7-F41544B35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2874176"/>
        <c:axId val="1102874656"/>
      </c:barChart>
      <c:catAx>
        <c:axId val="1102874176"/>
        <c:scaling>
          <c:orientation val="minMax"/>
        </c:scaling>
        <c:delete val="0"/>
        <c:axPos val="b"/>
        <c:numFmt formatCode="&quot;Ano &quot;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02874656"/>
        <c:crosses val="autoZero"/>
        <c:auto val="1"/>
        <c:lblAlgn val="ctr"/>
        <c:lblOffset val="100"/>
        <c:noMultiLvlLbl val="0"/>
      </c:catAx>
      <c:valAx>
        <c:axId val="1102874656"/>
        <c:scaling>
          <c:orientation val="minMax"/>
        </c:scaling>
        <c:delete val="0"/>
        <c:axPos val="l"/>
        <c:numFmt formatCode="&quot;R$&quot;\ 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02874176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Receitas em R$ (Mil)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R$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'11. DFC'!$E$3:$M$3</c:f>
              <c:numCache>
                <c:formatCode>"Ano "0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'10. DRE'!$E$5:$M$5</c:f>
              <c:numCache>
                <c:formatCode>_(* #,##0.00_);_(* \(#,##0.00\);_(* \-??_);_(@_)</c:formatCode>
                <c:ptCount val="9"/>
                <c:pt idx="0">
                  <c:v>0</c:v>
                </c:pt>
                <c:pt idx="1">
                  <c:v>1992507.5519999997</c:v>
                </c:pt>
                <c:pt idx="2">
                  <c:v>3985015.1039999994</c:v>
                </c:pt>
                <c:pt idx="3">
                  <c:v>4269659.04</c:v>
                </c:pt>
                <c:pt idx="4">
                  <c:v>4554302.9759999998</c:v>
                </c:pt>
                <c:pt idx="5">
                  <c:v>4838946.9120000005</c:v>
                </c:pt>
                <c:pt idx="6">
                  <c:v>5123590.8480000002</c:v>
                </c:pt>
                <c:pt idx="7">
                  <c:v>5408234.7840000009</c:v>
                </c:pt>
                <c:pt idx="8">
                  <c:v>5692878.7200000007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26-46D0-8E56-C8AD29C5A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5226655"/>
        <c:axId val="925227135"/>
      </c:barChart>
      <c:catAx>
        <c:axId val="925226655"/>
        <c:scaling>
          <c:orientation val="minMax"/>
        </c:scaling>
        <c:delete val="0"/>
        <c:axPos val="b"/>
        <c:numFmt formatCode="&quot;Ano &quot;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25227135"/>
        <c:crosses val="autoZero"/>
        <c:auto val="1"/>
        <c:lblAlgn val="ctr"/>
        <c:lblOffset val="100"/>
        <c:noMultiLvlLbl val="0"/>
      </c:catAx>
      <c:valAx>
        <c:axId val="925227135"/>
        <c:scaling>
          <c:orientation val="minMax"/>
        </c:scaling>
        <c:delete val="0"/>
        <c:axPos val="l"/>
        <c:numFmt formatCode="&quot;R$&quot;\ 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25226655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3.png"/><Relationship Id="rId4" Type="http://schemas.openxmlformats.org/officeDocument/2006/relationships/image" Target="../media/image4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4.jpeg"/><Relationship Id="rId4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5.jpeg"/><Relationship Id="rId4" Type="http://schemas.openxmlformats.org/officeDocument/2006/relationships/image" Target="../media/image4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2.sv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0.sv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13.svg"/><Relationship Id="rId9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10.png"/><Relationship Id="rId5" Type="http://schemas.openxmlformats.org/officeDocument/2006/relationships/image" Target="../media/image55.png"/><Relationship Id="rId15" Type="http://schemas.openxmlformats.org/officeDocument/2006/relationships/image" Target="../media/image9.jpe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9.jpeg"/><Relationship Id="rId4" Type="http://schemas.openxmlformats.org/officeDocument/2006/relationships/image" Target="../media/image11.sv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svg"/><Relationship Id="rId12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Foto preta e branca de uma cidade&#10;&#10;Descrição gerada automaticamente">
            <a:extLst>
              <a:ext uri="{FF2B5EF4-FFF2-40B4-BE49-F238E27FC236}">
                <a16:creationId xmlns:a16="http://schemas.microsoft.com/office/drawing/2014/main" id="{10C98032-D6B9-9B61-76EA-23B84BAB4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" y="-15"/>
            <a:ext cx="18312956" cy="1233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78722" y="-352792"/>
            <a:ext cx="19670342" cy="12460796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B3768">
                <a:alpha val="40000"/>
              </a:srgbClr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8876" y="7366367"/>
            <a:ext cx="17503822" cy="168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pt-BR" sz="3199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Concessão para ativação e gestão de imóveis públicos, mediante a implantação de serviços, públicos ou privados, precedidos de construção, demolição, reforma ou </a:t>
            </a:r>
            <a:r>
              <a:rPr lang="pt-BR" sz="3199" b="1" noProof="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retrofit</a:t>
            </a:r>
            <a:r>
              <a:rPr lang="pt-BR" sz="3199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visando o desenvolvimento da área central da cidade do Recife, em Pernambuco.</a:t>
            </a:r>
          </a:p>
        </p:txBody>
      </p:sp>
      <p:sp>
        <p:nvSpPr>
          <p:cNvPr id="7" name="AutoShape 7"/>
          <p:cNvSpPr/>
          <p:nvPr/>
        </p:nvSpPr>
        <p:spPr>
          <a:xfrm>
            <a:off x="354641" y="7208373"/>
            <a:ext cx="17503744" cy="952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8" name="AutoShape 8"/>
          <p:cNvSpPr/>
          <p:nvPr/>
        </p:nvSpPr>
        <p:spPr>
          <a:xfrm>
            <a:off x="354720" y="9100923"/>
            <a:ext cx="1750374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9" name="AutoShape 9"/>
          <p:cNvSpPr/>
          <p:nvPr/>
        </p:nvSpPr>
        <p:spPr>
          <a:xfrm>
            <a:off x="354641" y="9814878"/>
            <a:ext cx="17503744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10" name="Group 10"/>
          <p:cNvGrpSpPr/>
          <p:nvPr/>
        </p:nvGrpSpPr>
        <p:grpSpPr>
          <a:xfrm>
            <a:off x="3864013" y="5788379"/>
            <a:ext cx="3251924" cy="1010385"/>
            <a:chOff x="0" y="0"/>
            <a:chExt cx="4335899" cy="1347180"/>
          </a:xfrm>
        </p:grpSpPr>
        <p:grpSp>
          <p:nvGrpSpPr>
            <p:cNvPr id="11" name="Group 11"/>
            <p:cNvGrpSpPr/>
            <p:nvPr/>
          </p:nvGrpSpPr>
          <p:grpSpPr>
            <a:xfrm>
              <a:off x="145505" y="118969"/>
              <a:ext cx="1228209" cy="122820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708578" cy="708578"/>
            </a:xfrm>
            <a:custGeom>
              <a:avLst/>
              <a:gdLst/>
              <a:ahLst/>
              <a:cxnLst/>
              <a:rect l="l" t="t" r="r" b="b"/>
              <a:pathLst>
                <a:path w="708578" h="708578">
                  <a:moveTo>
                    <a:pt x="0" y="0"/>
                  </a:moveTo>
                  <a:lnTo>
                    <a:pt x="708578" y="0"/>
                  </a:lnTo>
                  <a:lnTo>
                    <a:pt x="708578" y="708578"/>
                  </a:lnTo>
                  <a:lnTo>
                    <a:pt x="0" y="708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45733" y="55305"/>
              <a:ext cx="529721" cy="52972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653593" y="0"/>
              <a:ext cx="2682306" cy="1138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89"/>
                </a:lnSpc>
              </a:pPr>
              <a:r>
                <a:rPr lang="pt-BR" sz="2885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RECIFE</a:t>
              </a:r>
            </a:p>
            <a:p>
              <a:pPr algn="l">
                <a:lnSpc>
                  <a:spcPts val="3289"/>
                </a:lnSpc>
              </a:pPr>
              <a:r>
                <a:rPr lang="pt-BR" sz="2885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PARCERIAS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3593" y="1095369"/>
              <a:ext cx="2682306" cy="25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30"/>
                </a:lnSpc>
              </a:pPr>
              <a:r>
                <a:rPr lang="pt-BR" sz="1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Concessões e PPPs</a:t>
              </a:r>
            </a:p>
          </p:txBody>
        </p:sp>
        <p:sp>
          <p:nvSpPr>
            <p:cNvPr id="20" name="AutoShape 20"/>
            <p:cNvSpPr/>
            <p:nvPr/>
          </p:nvSpPr>
          <p:spPr>
            <a:xfrm flipV="1">
              <a:off x="1509974" y="0"/>
              <a:ext cx="0" cy="1347180"/>
            </a:xfrm>
            <a:prstGeom prst="line">
              <a:avLst/>
            </a:prstGeom>
            <a:ln w="9355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54641" y="5788379"/>
            <a:ext cx="3291991" cy="1010386"/>
            <a:chOff x="0" y="0"/>
            <a:chExt cx="4389322" cy="13471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47178" cy="1347178"/>
            </a:xfrm>
            <a:custGeom>
              <a:avLst/>
              <a:gdLst/>
              <a:ahLst/>
              <a:cxnLst/>
              <a:rect l="l" t="t" r="r" b="b"/>
              <a:pathLst>
                <a:path w="1347178" h="1347178">
                  <a:moveTo>
                    <a:pt x="0" y="0"/>
                  </a:moveTo>
                  <a:lnTo>
                    <a:pt x="1347178" y="0"/>
                  </a:lnTo>
                  <a:lnTo>
                    <a:pt x="1347178" y="1347178"/>
                  </a:lnTo>
                  <a:lnTo>
                    <a:pt x="0" y="1347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629094" y="0"/>
              <a:ext cx="2728362" cy="58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89"/>
                </a:lnSpc>
              </a:pPr>
              <a:r>
                <a:rPr lang="pt-BR" sz="2885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29094" y="585294"/>
              <a:ext cx="2760228" cy="718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34"/>
                </a:lnSpc>
              </a:pPr>
              <a:r>
                <a:rPr lang="pt-BR" sz="1257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</p:txBody>
        </p:sp>
        <p:sp>
          <p:nvSpPr>
            <p:cNvPr id="25" name="AutoShape 25"/>
            <p:cNvSpPr/>
            <p:nvPr/>
          </p:nvSpPr>
          <p:spPr>
            <a:xfrm flipV="1">
              <a:off x="1633793" y="0"/>
              <a:ext cx="0" cy="1347180"/>
            </a:xfrm>
            <a:prstGeom prst="line">
              <a:avLst/>
            </a:prstGeom>
            <a:ln w="939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54641" y="9213426"/>
            <a:ext cx="5400000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pt-BR" sz="25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Atualização após Consulta Pública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034139" y="9213426"/>
            <a:ext cx="282432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pt-BR" sz="25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Fevereiro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D713-FB9D-8D65-384E-6F8528E5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9645305-744C-518B-85F2-EF3D03435980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5B30EB3-4AF5-3EEA-A6EE-9D5A78C2429B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6E73733-03D7-263B-305C-90A4FBB3EB8F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141E59CE-D6CE-186A-8B07-58ACF74D55E4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A0A3A0C-43C7-6AA5-FE60-4A07FF5496A6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6CC4508-E439-94BB-4BC9-4A8CCD9BDE71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D0336349-34CF-2745-8147-335B59861953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01EA312-E790-0BB2-5330-1FA9E30BFC79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9B35C59-90C5-5497-FF21-D6386207617C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71F3537-FB96-83A1-08BA-D84010E9436A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6AE9575-AD30-402C-EFCB-A0AA7F295A57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64CAC78-19A4-E096-639C-EC6FB8D5EC09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2265133-C78E-79D0-1F9E-9CD09970AE2C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568E3870-29E0-0AA2-D40F-37DD82691792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ACD2BC5-6D25-F79E-7F6A-8D4F4D41DAA7}"/>
              </a:ext>
            </a:extLst>
          </p:cNvPr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Piso Tipo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AE0A7D6-0E86-F31E-735A-DF5D9EBBA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70" y="4585374"/>
            <a:ext cx="16392660" cy="5224035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388EB17-9DC9-DEF1-1CAE-8C8C07AD5F84}"/>
              </a:ext>
            </a:extLst>
          </p:cNvPr>
          <p:cNvGrpSpPr/>
          <p:nvPr/>
        </p:nvGrpSpPr>
        <p:grpSpPr>
          <a:xfrm>
            <a:off x="5591673" y="1890814"/>
            <a:ext cx="2294897" cy="2248310"/>
            <a:chOff x="6239503" y="4342990"/>
            <a:chExt cx="2294897" cy="2248310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5D4643C-01BD-9566-6F1C-690964A39A31}"/>
                </a:ext>
              </a:extLst>
            </p:cNvPr>
            <p:cNvSpPr/>
            <p:nvPr/>
          </p:nvSpPr>
          <p:spPr>
            <a:xfrm>
              <a:off x="6239503" y="4342990"/>
              <a:ext cx="2294897" cy="2248310"/>
            </a:xfrm>
            <a:custGeom>
              <a:avLst/>
              <a:gdLst/>
              <a:ahLst/>
              <a:cxnLst/>
              <a:rect l="l" t="t" r="r" b="b"/>
              <a:pathLst>
                <a:path w="3173267" h="462977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430207"/>
                  </a:lnTo>
                  <a:cubicBezTo>
                    <a:pt x="3173267" y="448305"/>
                    <a:pt x="3158595" y="462977"/>
                    <a:pt x="3140496" y="462977"/>
                  </a:cubicBezTo>
                  <a:lnTo>
                    <a:pt x="32771" y="462977"/>
                  </a:lnTo>
                  <a:cubicBezTo>
                    <a:pt x="14672" y="462977"/>
                    <a:pt x="0" y="448305"/>
                    <a:pt x="0" y="430207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3FB5A0B3-41E8-38E1-B550-1A589DAFF124}"/>
                </a:ext>
              </a:extLst>
            </p:cNvPr>
            <p:cNvSpPr txBox="1"/>
            <p:nvPr/>
          </p:nvSpPr>
          <p:spPr>
            <a:xfrm>
              <a:off x="6477000" y="4589780"/>
              <a:ext cx="1828800" cy="1580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Área de 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Galeria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lang="pt-BR" sz="24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0</a:t>
              </a:r>
              <a:r>
                <a: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m²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0E2ACCF-9702-960F-8429-08A7B3C4C878}"/>
              </a:ext>
            </a:extLst>
          </p:cNvPr>
          <p:cNvGrpSpPr/>
          <p:nvPr/>
        </p:nvGrpSpPr>
        <p:grpSpPr>
          <a:xfrm>
            <a:off x="10401429" y="1907785"/>
            <a:ext cx="2294897" cy="2214369"/>
            <a:chOff x="11658435" y="4342990"/>
            <a:chExt cx="2294897" cy="2214369"/>
          </a:xfrm>
        </p:grpSpPr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FFFA9BE8-9A96-45BC-EE61-255D7AAEF002}"/>
                </a:ext>
              </a:extLst>
            </p:cNvPr>
            <p:cNvSpPr/>
            <p:nvPr/>
          </p:nvSpPr>
          <p:spPr>
            <a:xfrm>
              <a:off x="11658435" y="4342990"/>
              <a:ext cx="2294897" cy="2214369"/>
            </a:xfrm>
            <a:custGeom>
              <a:avLst/>
              <a:gdLst/>
              <a:ahLst/>
              <a:cxnLst/>
              <a:rect l="l" t="t" r="r" b="b"/>
              <a:pathLst>
                <a:path w="3173267" h="462977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430207"/>
                  </a:lnTo>
                  <a:cubicBezTo>
                    <a:pt x="3173267" y="448305"/>
                    <a:pt x="3158595" y="462977"/>
                    <a:pt x="3140496" y="462977"/>
                  </a:cubicBezTo>
                  <a:lnTo>
                    <a:pt x="32771" y="462977"/>
                  </a:lnTo>
                  <a:cubicBezTo>
                    <a:pt x="14672" y="462977"/>
                    <a:pt x="0" y="448305"/>
                    <a:pt x="0" y="430207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641168B2-94DD-2E1C-FFA7-E24F1AC9094F}"/>
                </a:ext>
              </a:extLst>
            </p:cNvPr>
            <p:cNvSpPr txBox="1"/>
            <p:nvPr/>
          </p:nvSpPr>
          <p:spPr>
            <a:xfrm>
              <a:off x="11895932" y="4550367"/>
              <a:ext cx="1828800" cy="1625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Número de Vagas de Automóveis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lang="pt-BR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32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135</a:t>
              </a:r>
              <a:endParaRPr lang="pt-BR" sz="24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09533FC-80B3-60FF-4281-961A2E74ED01}"/>
              </a:ext>
            </a:extLst>
          </p:cNvPr>
          <p:cNvGrpSpPr/>
          <p:nvPr/>
        </p:nvGrpSpPr>
        <p:grpSpPr>
          <a:xfrm>
            <a:off x="12806308" y="1907785"/>
            <a:ext cx="2294897" cy="2214369"/>
            <a:chOff x="14410532" y="4342990"/>
            <a:chExt cx="2294897" cy="2214369"/>
          </a:xfrm>
        </p:grpSpPr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B086C5A1-5C85-53E3-000D-0C84BE44EB9D}"/>
                </a:ext>
              </a:extLst>
            </p:cNvPr>
            <p:cNvSpPr/>
            <p:nvPr/>
          </p:nvSpPr>
          <p:spPr>
            <a:xfrm>
              <a:off x="14410532" y="4342990"/>
              <a:ext cx="2294897" cy="2214369"/>
            </a:xfrm>
            <a:custGeom>
              <a:avLst/>
              <a:gdLst/>
              <a:ahLst/>
              <a:cxnLst/>
              <a:rect l="l" t="t" r="r" b="b"/>
              <a:pathLst>
                <a:path w="3173267" h="462977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430207"/>
                  </a:lnTo>
                  <a:cubicBezTo>
                    <a:pt x="3173267" y="448305"/>
                    <a:pt x="3158595" y="462977"/>
                    <a:pt x="3140496" y="462977"/>
                  </a:cubicBezTo>
                  <a:lnTo>
                    <a:pt x="32771" y="462977"/>
                  </a:lnTo>
                  <a:cubicBezTo>
                    <a:pt x="14672" y="462977"/>
                    <a:pt x="0" y="448305"/>
                    <a:pt x="0" y="430207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98B3E47B-D504-618D-C0DF-D27672CF57B0}"/>
                </a:ext>
              </a:extLst>
            </p:cNvPr>
            <p:cNvSpPr txBox="1"/>
            <p:nvPr/>
          </p:nvSpPr>
          <p:spPr>
            <a:xfrm>
              <a:off x="14648029" y="4550367"/>
              <a:ext cx="1828800" cy="1625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Número de Vagas de Motocicletas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lang="pt-BR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32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17</a:t>
              </a:r>
              <a:endParaRPr lang="pt-BR" sz="24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08447A2-7EDC-9D62-0A8E-F3AA7EC5A2A1}"/>
              </a:ext>
            </a:extLst>
          </p:cNvPr>
          <p:cNvGrpSpPr/>
          <p:nvPr/>
        </p:nvGrpSpPr>
        <p:grpSpPr>
          <a:xfrm>
            <a:off x="7996551" y="1890814"/>
            <a:ext cx="2294897" cy="2248310"/>
            <a:chOff x="8896169" y="4309049"/>
            <a:chExt cx="2294897" cy="2248310"/>
          </a:xfrm>
        </p:grpSpPr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35D063A7-175A-0E53-F3DF-93830122DDDD}"/>
                </a:ext>
              </a:extLst>
            </p:cNvPr>
            <p:cNvSpPr/>
            <p:nvPr/>
          </p:nvSpPr>
          <p:spPr>
            <a:xfrm>
              <a:off x="8896169" y="4309049"/>
              <a:ext cx="2294897" cy="2248310"/>
            </a:xfrm>
            <a:custGeom>
              <a:avLst/>
              <a:gdLst/>
              <a:ahLst/>
              <a:cxnLst/>
              <a:rect l="l" t="t" r="r" b="b"/>
              <a:pathLst>
                <a:path w="3173267" h="462977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430207"/>
                  </a:lnTo>
                  <a:cubicBezTo>
                    <a:pt x="3173267" y="448305"/>
                    <a:pt x="3158595" y="462977"/>
                    <a:pt x="3140496" y="462977"/>
                  </a:cubicBezTo>
                  <a:lnTo>
                    <a:pt x="32771" y="462977"/>
                  </a:lnTo>
                  <a:cubicBezTo>
                    <a:pt x="14672" y="462977"/>
                    <a:pt x="0" y="448305"/>
                    <a:pt x="0" y="430207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0AABFA8D-DFFC-A6F2-A972-590C6EE3B63C}"/>
                </a:ext>
              </a:extLst>
            </p:cNvPr>
            <p:cNvSpPr txBox="1"/>
            <p:nvPr/>
          </p:nvSpPr>
          <p:spPr>
            <a:xfrm>
              <a:off x="9091562" y="4533397"/>
              <a:ext cx="1828800" cy="16254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Área Bruta Locável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lang="pt-BR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63,96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m²</a:t>
              </a:r>
              <a:endParaRPr lang="pt-BR" sz="14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C5E7DA2-B16F-859F-74DD-B2C5AA1D839C}"/>
              </a:ext>
            </a:extLst>
          </p:cNvPr>
          <p:cNvGrpSpPr/>
          <p:nvPr/>
        </p:nvGrpSpPr>
        <p:grpSpPr>
          <a:xfrm>
            <a:off x="3186795" y="1890814"/>
            <a:ext cx="2294897" cy="2248310"/>
            <a:chOff x="6239503" y="4342990"/>
            <a:chExt cx="2294897" cy="2248310"/>
          </a:xfrm>
        </p:grpSpPr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CA0B4886-3EEA-8540-EBAE-BDA2F72197B7}"/>
                </a:ext>
              </a:extLst>
            </p:cNvPr>
            <p:cNvSpPr/>
            <p:nvPr/>
          </p:nvSpPr>
          <p:spPr>
            <a:xfrm>
              <a:off x="6239503" y="4342990"/>
              <a:ext cx="2294897" cy="2248310"/>
            </a:xfrm>
            <a:custGeom>
              <a:avLst/>
              <a:gdLst/>
              <a:ahLst/>
              <a:cxnLst/>
              <a:rect l="l" t="t" r="r" b="b"/>
              <a:pathLst>
                <a:path w="3173267" h="462977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430207"/>
                  </a:lnTo>
                  <a:cubicBezTo>
                    <a:pt x="3173267" y="448305"/>
                    <a:pt x="3158595" y="462977"/>
                    <a:pt x="3140496" y="462977"/>
                  </a:cubicBezTo>
                  <a:lnTo>
                    <a:pt x="32771" y="462977"/>
                  </a:lnTo>
                  <a:cubicBezTo>
                    <a:pt x="14672" y="462977"/>
                    <a:pt x="0" y="448305"/>
                    <a:pt x="0" y="430207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C4E80C29-3AD7-0BC0-0E65-D327CB7168DA}"/>
                </a:ext>
              </a:extLst>
            </p:cNvPr>
            <p:cNvSpPr txBox="1"/>
            <p:nvPr/>
          </p:nvSpPr>
          <p:spPr>
            <a:xfrm>
              <a:off x="6477000" y="4589780"/>
              <a:ext cx="1828800" cy="15805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Área Total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Piso Tipo 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endParaRPr lang="pt-BR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3.420,56</a:t>
              </a:r>
              <a:r>
                <a: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m²</a:t>
              </a:r>
            </a:p>
          </p:txBody>
        </p:sp>
      </p:grpSp>
      <p:sp>
        <p:nvSpPr>
          <p:cNvPr id="12" name="TextBox 30">
            <a:extLst>
              <a:ext uri="{FF2B5EF4-FFF2-40B4-BE49-F238E27FC236}">
                <a16:creationId xmlns:a16="http://schemas.microsoft.com/office/drawing/2014/main" id="{FF93F549-C2C6-987E-ED34-FB1E4663E877}"/>
              </a:ext>
            </a:extLst>
          </p:cNvPr>
          <p:cNvSpPr txBox="1"/>
          <p:nvPr/>
        </p:nvSpPr>
        <p:spPr>
          <a:xfrm>
            <a:off x="10621880" y="4153015"/>
            <a:ext cx="1828800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b="1" noProof="0" dirty="0">
                <a:latin typeface="Roboto Bold"/>
                <a:ea typeface="Roboto Bold"/>
                <a:cs typeface="Roboto Bold"/>
                <a:sym typeface="Roboto Bold"/>
              </a:rPr>
              <a:t>Por Pavimento</a:t>
            </a: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FD786CD3-EF98-FE1E-0211-EBEBF08C285E}"/>
              </a:ext>
            </a:extLst>
          </p:cNvPr>
          <p:cNvSpPr txBox="1"/>
          <p:nvPr/>
        </p:nvSpPr>
        <p:spPr>
          <a:xfrm>
            <a:off x="13039356" y="4153015"/>
            <a:ext cx="1828800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b="1" noProof="0" dirty="0">
                <a:latin typeface="Roboto Bold"/>
                <a:ea typeface="Roboto Bold"/>
                <a:cs typeface="Roboto Bold"/>
                <a:sym typeface="Roboto Bold"/>
              </a:rPr>
              <a:t>Por Pavimento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4A512D07-03F8-C776-540E-4116C10C5D06}"/>
              </a:ext>
            </a:extLst>
          </p:cNvPr>
          <p:cNvSpPr txBox="1"/>
          <p:nvPr/>
        </p:nvSpPr>
        <p:spPr>
          <a:xfrm>
            <a:off x="3419843" y="4153015"/>
            <a:ext cx="1828800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b="1" noProof="0" dirty="0">
                <a:latin typeface="Roboto Bold"/>
                <a:ea typeface="Roboto Bold"/>
                <a:cs typeface="Roboto Bold"/>
                <a:sym typeface="Roboto Bold"/>
              </a:rPr>
              <a:t>Por Pavimento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15D4B22-DEF1-C3FB-7441-6B56E364185B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F2EC02DD-4879-E819-E74E-D1239537D63B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2D5010A9-2130-2C02-4A9F-3BF604F62F24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4" name="AutoShape 7">
              <a:extLst>
                <a:ext uri="{FF2B5EF4-FFF2-40B4-BE49-F238E27FC236}">
                  <a16:creationId xmlns:a16="http://schemas.microsoft.com/office/drawing/2014/main" id="{898CF363-5505-A6B0-2769-62480EA1A833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81B28D3-1B43-FFF6-4AE2-A803839D3EF0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5DE6666B-5C30-3C8B-71BD-6DFD5782D33F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227004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1474-0017-582E-839C-66504E293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A15568D-A28B-36B6-BB42-C673E165B9B7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E47EB77-1FEF-819F-D839-108B7BE1CE19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B19E56D-C125-FB46-E368-ADBEB53FE0F0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1C1ACFBC-DC29-5388-E7E8-19FB8C874EE1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04515EE-DCAC-2321-EA2F-03FA59617F63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2E23CED-89DD-D86E-0778-C0F387025129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2525889-052C-637E-5AEB-D73FE47D5C8F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D6965A9-C746-DE2D-E0BA-52FE9DB8BFDC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7D8867A-129E-120D-1C44-ED1761152937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1310DE4-A071-556C-7065-658DBAFB86B7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E6320D6-5D00-AC98-F4AA-B5FC62F0A5BA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F755E11-589C-6E22-7648-AC7575AA2375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12B0120C-774B-FB8B-A824-BB5E2F6C0C5E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06050D7B-1072-0C83-9129-BBE6737B1DB7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A9640E37-C5C1-DD19-B03E-95E5E393B559}"/>
              </a:ext>
            </a:extLst>
          </p:cNvPr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</a:t>
            </a:r>
            <a:r>
              <a:rPr lang="pt-BR" sz="4499" noProof="0" dirty="0" err="1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Rooftop</a:t>
            </a:r>
            <a:endParaRPr lang="pt-BR" sz="4499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B0B0E7C-F309-1CC2-9031-F5BFB79A7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399" y="1478211"/>
            <a:ext cx="12569202" cy="8169464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B7571AF-1BD9-B2D8-CE1B-F41BAA71D4A6}"/>
              </a:ext>
            </a:extLst>
          </p:cNvPr>
          <p:cNvGrpSpPr/>
          <p:nvPr/>
        </p:nvGrpSpPr>
        <p:grpSpPr>
          <a:xfrm>
            <a:off x="15679927" y="3307419"/>
            <a:ext cx="2294897" cy="4634376"/>
            <a:chOff x="15679927" y="3479874"/>
            <a:chExt cx="2294897" cy="4634376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153A10CA-D8BD-B9F5-05E3-00D305B5721A}"/>
                </a:ext>
              </a:extLst>
            </p:cNvPr>
            <p:cNvGrpSpPr/>
            <p:nvPr/>
          </p:nvGrpSpPr>
          <p:grpSpPr>
            <a:xfrm>
              <a:off x="15679927" y="3479874"/>
              <a:ext cx="2294897" cy="1908000"/>
              <a:chOff x="11658435" y="4342990"/>
              <a:chExt cx="2294897" cy="2214369"/>
            </a:xfrm>
          </p:grpSpPr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7DF154B1-7202-2E2F-AB7C-E06A9FBC0274}"/>
                  </a:ext>
                </a:extLst>
              </p:cNvPr>
              <p:cNvSpPr/>
              <p:nvPr/>
            </p:nvSpPr>
            <p:spPr>
              <a:xfrm>
                <a:off x="11658435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9F77570-F4E5-8248-5A3E-CBE6EB1AB286}"/>
                  </a:ext>
                </a:extLst>
              </p:cNvPr>
              <p:cNvSpPr txBox="1"/>
              <p:nvPr/>
            </p:nvSpPr>
            <p:spPr>
              <a:xfrm>
                <a:off x="11895932" y="4559835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Número de Vagas de Automóveis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66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EBA50B34-D706-0E54-5A02-F50C33B06917}"/>
                </a:ext>
              </a:extLst>
            </p:cNvPr>
            <p:cNvGrpSpPr/>
            <p:nvPr/>
          </p:nvGrpSpPr>
          <p:grpSpPr>
            <a:xfrm>
              <a:off x="15679927" y="6170250"/>
              <a:ext cx="2294897" cy="1944000"/>
              <a:chOff x="14410532" y="4342990"/>
              <a:chExt cx="2294897" cy="2272011"/>
            </a:xfrm>
          </p:grpSpPr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4367346D-D635-53DA-ED24-FFEBA7E9CABE}"/>
                  </a:ext>
                </a:extLst>
              </p:cNvPr>
              <p:cNvSpPr/>
              <p:nvPr/>
            </p:nvSpPr>
            <p:spPr>
              <a:xfrm>
                <a:off x="14410532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D3C828C6-B88D-D404-345E-62F4F8480B7E}"/>
                  </a:ext>
                </a:extLst>
              </p:cNvPr>
              <p:cNvSpPr txBox="1"/>
              <p:nvPr/>
            </p:nvSpPr>
            <p:spPr>
              <a:xfrm>
                <a:off x="14648029" y="4559835"/>
                <a:ext cx="1828800" cy="205516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Número de Vagas de Motocicletas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0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8B0FECC-41BB-BE3A-6D71-47EA767EC07C}"/>
              </a:ext>
            </a:extLst>
          </p:cNvPr>
          <p:cNvGrpSpPr/>
          <p:nvPr/>
        </p:nvGrpSpPr>
        <p:grpSpPr>
          <a:xfrm>
            <a:off x="619697" y="2068504"/>
            <a:ext cx="2294897" cy="7112207"/>
            <a:chOff x="619697" y="2068504"/>
            <a:chExt cx="2294897" cy="7112207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81214AFE-7EBF-956F-5302-0243088E00E9}"/>
                </a:ext>
              </a:extLst>
            </p:cNvPr>
            <p:cNvGrpSpPr/>
            <p:nvPr/>
          </p:nvGrpSpPr>
          <p:grpSpPr>
            <a:xfrm>
              <a:off x="619697" y="4652608"/>
              <a:ext cx="2294897" cy="1944000"/>
              <a:chOff x="6239503" y="4342990"/>
              <a:chExt cx="2294897" cy="2248310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77164F99-22F9-8E20-37CE-ADD04E8FC259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28" name="TextBox 30">
                <a:extLst>
                  <a:ext uri="{FF2B5EF4-FFF2-40B4-BE49-F238E27FC236}">
                    <a16:creationId xmlns:a16="http://schemas.microsoft.com/office/drawing/2014/main" id="{062DA588-7020-50CE-E7B0-D931FBA0CF47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64628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Bruta Locável (Coberta)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857,77</a:t>
                </a: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m²</a:t>
                </a:r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502410E1-2F2A-D07A-60D1-E8C2EDAE7325}"/>
                </a:ext>
              </a:extLst>
            </p:cNvPr>
            <p:cNvGrpSpPr/>
            <p:nvPr/>
          </p:nvGrpSpPr>
          <p:grpSpPr>
            <a:xfrm>
              <a:off x="619697" y="7236711"/>
              <a:ext cx="2294897" cy="1944000"/>
              <a:chOff x="8896169" y="4309049"/>
              <a:chExt cx="2294897" cy="2248310"/>
            </a:xfrm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5C0CBF1D-0B6F-98E5-EDE4-55679B95F7EA}"/>
                  </a:ext>
                </a:extLst>
              </p:cNvPr>
              <p:cNvSpPr/>
              <p:nvPr/>
            </p:nvSpPr>
            <p:spPr>
              <a:xfrm>
                <a:off x="8896169" y="4309049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7" name="TextBox 30">
                <a:extLst>
                  <a:ext uri="{FF2B5EF4-FFF2-40B4-BE49-F238E27FC236}">
                    <a16:creationId xmlns:a16="http://schemas.microsoft.com/office/drawing/2014/main" id="{DC0A1923-34F7-19C4-072A-AB3D8D692945}"/>
                  </a:ext>
                </a:extLst>
              </p:cNvPr>
              <p:cNvSpPr txBox="1"/>
              <p:nvPr/>
            </p:nvSpPr>
            <p:spPr>
              <a:xfrm>
                <a:off x="9011087" y="4500814"/>
                <a:ext cx="2042755" cy="1646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Bruta Locável (Descoberta)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721,47 </a:t>
                </a: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m²</a:t>
                </a:r>
                <a:endParaRPr lang="pt-BR" sz="1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430BA2A0-D755-F5BD-BEEF-ABC5748ECF24}"/>
                </a:ext>
              </a:extLst>
            </p:cNvPr>
            <p:cNvGrpSpPr/>
            <p:nvPr/>
          </p:nvGrpSpPr>
          <p:grpSpPr>
            <a:xfrm>
              <a:off x="619697" y="2068504"/>
              <a:ext cx="2294897" cy="1944000"/>
              <a:chOff x="6239503" y="4342990"/>
              <a:chExt cx="2294897" cy="2248310"/>
            </a:xfrm>
          </p:grpSpPr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id="{4524E10B-90F6-8DD4-2CDD-D1DBF339F714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40" name="TextBox 30">
                <a:extLst>
                  <a:ext uri="{FF2B5EF4-FFF2-40B4-BE49-F238E27FC236}">
                    <a16:creationId xmlns:a16="http://schemas.microsoft.com/office/drawing/2014/main" id="{C707287A-198E-B303-E3B9-667DE7D16F22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4831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Total </a:t>
                </a:r>
                <a:r>
                  <a:rPr lang="pt-BR" b="1" noProof="0" dirty="0" err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Rooftop</a:t>
                </a: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3.420,56 </a:t>
                </a: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m²</a:t>
                </a:r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0486487-572D-7F2D-A407-0C3DB217AD40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DF65C23C-74AB-B3DB-9F78-68247D3F592B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0BF1F8C3-D8F1-C636-A382-43E78E841C7F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3" name="AutoShape 7">
              <a:extLst>
                <a:ext uri="{FF2B5EF4-FFF2-40B4-BE49-F238E27FC236}">
                  <a16:creationId xmlns:a16="http://schemas.microsoft.com/office/drawing/2014/main" id="{A0EB87EE-819D-91D4-B255-9E7C6D624234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292FE03F-9471-E708-6E6A-DC7F5EF3C8C6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57DD24FC-C6A0-891A-BEFC-9BCC0DE9A029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2981392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9EFC3-CB64-DBDA-C99D-112122FC9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BA30503-B186-C8A1-AD21-9B12154C7928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C070651-04E3-A4F9-8662-182BE526752B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486F1BE-F532-F6C9-C4EE-B451C3C11604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033ECC75-AA9F-FC92-3131-FFB34A3A9A42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E9873F5-AFD2-B813-9817-E3DD6E3B8DC1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756A692-45AF-2D10-66A1-EDD7C3400303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33A42D8-6CBE-8F4D-0F21-3BB84AE96E10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C1D2762-49D7-3653-878E-25B6A0ECF642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A29AF7E-7D0A-C749-4B73-926714EC85E2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D141113-3BF5-408D-DE46-EB6E837D3A93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CA46F23-01BB-C367-EEFD-C6D5C73F229F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A650DD3-D7D4-B378-2C56-44366A0E7F89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CC940CE6-2B71-0210-62B6-9C71F8A64ABB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A36E4A6D-0E92-47EB-A69C-4210722DF4C1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A067F92-C1B9-08AC-8E99-68CB4FE2EC98}"/>
              </a:ext>
            </a:extLst>
          </p:cNvPr>
          <p:cNvSpPr txBox="1"/>
          <p:nvPr/>
        </p:nvSpPr>
        <p:spPr>
          <a:xfrm>
            <a:off x="139285" y="200703"/>
            <a:ext cx="12049659" cy="77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– Corte Transversal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0756913F-CF45-B416-293D-FE8AB52D0651}"/>
              </a:ext>
            </a:extLst>
          </p:cNvPr>
          <p:cNvGrpSpPr/>
          <p:nvPr/>
        </p:nvGrpSpPr>
        <p:grpSpPr>
          <a:xfrm>
            <a:off x="619697" y="2752531"/>
            <a:ext cx="2294897" cy="4528104"/>
            <a:chOff x="619697" y="2068504"/>
            <a:chExt cx="2294897" cy="4528104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81BD6F42-37F5-8A91-C751-154B94EDEA90}"/>
                </a:ext>
              </a:extLst>
            </p:cNvPr>
            <p:cNvGrpSpPr/>
            <p:nvPr/>
          </p:nvGrpSpPr>
          <p:grpSpPr>
            <a:xfrm>
              <a:off x="619697" y="4652608"/>
              <a:ext cx="2294897" cy="1944000"/>
              <a:chOff x="6239503" y="4342990"/>
              <a:chExt cx="2294897" cy="2248310"/>
            </a:xfrm>
          </p:grpSpPr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F08DD516-0CDB-B25C-A6A7-D84BCECE5DE1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28" name="TextBox 30">
                <a:extLst>
                  <a:ext uri="{FF2B5EF4-FFF2-40B4-BE49-F238E27FC236}">
                    <a16:creationId xmlns:a16="http://schemas.microsoft.com/office/drawing/2014/main" id="{2DBEA5E7-703D-98E4-E1CE-C2DD39962456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4831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Gabarito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Platibanda</a:t>
                </a: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15,30 m</a:t>
                </a:r>
                <a:endPara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5046371A-7DE1-2F75-A16A-B605911CD944}"/>
                </a:ext>
              </a:extLst>
            </p:cNvPr>
            <p:cNvGrpSpPr/>
            <p:nvPr/>
          </p:nvGrpSpPr>
          <p:grpSpPr>
            <a:xfrm>
              <a:off x="619697" y="2068504"/>
              <a:ext cx="2294897" cy="1944000"/>
              <a:chOff x="6239503" y="4342990"/>
              <a:chExt cx="2294897" cy="2248310"/>
            </a:xfrm>
          </p:grpSpPr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id="{FA26ACA6-E8E7-D8BC-FB24-F631CE95C5BD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40" name="TextBox 30">
                <a:extLst>
                  <a:ext uri="{FF2B5EF4-FFF2-40B4-BE49-F238E27FC236}">
                    <a16:creationId xmlns:a16="http://schemas.microsoft.com/office/drawing/2014/main" id="{0EB320BD-0C7C-B13C-A011-DEEE5EF4C483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4831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Gabarito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Laje Superior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14 m</a:t>
                </a:r>
                <a:endPara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</p:grpSp>
      <p:pic>
        <p:nvPicPr>
          <p:cNvPr id="44" name="Imagem 43" descr="Diagrama&#10;&#10;O conteúdo gerado por IA pode estar incorreto.">
            <a:extLst>
              <a:ext uri="{FF2B5EF4-FFF2-40B4-BE49-F238E27FC236}">
                <a16:creationId xmlns:a16="http://schemas.microsoft.com/office/drawing/2014/main" id="{6DA99277-23E9-AA56-BAC2-793EE1643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32" y="1409700"/>
            <a:ext cx="11710937" cy="8280000"/>
          </a:xfrm>
          <a:prstGeom prst="rect">
            <a:avLst/>
          </a:prstGeom>
        </p:spPr>
      </p:pic>
      <p:grpSp>
        <p:nvGrpSpPr>
          <p:cNvPr id="54" name="Agrupar 53">
            <a:extLst>
              <a:ext uri="{FF2B5EF4-FFF2-40B4-BE49-F238E27FC236}">
                <a16:creationId xmlns:a16="http://schemas.microsoft.com/office/drawing/2014/main" id="{5B048F98-9C0B-86A7-C02F-5B05551BA056}"/>
              </a:ext>
            </a:extLst>
          </p:cNvPr>
          <p:cNvGrpSpPr/>
          <p:nvPr/>
        </p:nvGrpSpPr>
        <p:grpSpPr>
          <a:xfrm>
            <a:off x="15373406" y="2699395"/>
            <a:ext cx="2294897" cy="4634376"/>
            <a:chOff x="15373406" y="3330286"/>
            <a:chExt cx="2294897" cy="4634376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13874F00-B68E-C781-E3C2-C50670996D34}"/>
                </a:ext>
              </a:extLst>
            </p:cNvPr>
            <p:cNvGrpSpPr/>
            <p:nvPr/>
          </p:nvGrpSpPr>
          <p:grpSpPr>
            <a:xfrm>
              <a:off x="15373406" y="6020662"/>
              <a:ext cx="2294897" cy="1944000"/>
              <a:chOff x="8896169" y="4309049"/>
              <a:chExt cx="2294897" cy="2248310"/>
            </a:xfrm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0BECA164-4418-64F3-3CA4-409298A9B413}"/>
                  </a:ext>
                </a:extLst>
              </p:cNvPr>
              <p:cNvSpPr/>
              <p:nvPr/>
            </p:nvSpPr>
            <p:spPr>
              <a:xfrm>
                <a:off x="8896169" y="4309049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7" name="TextBox 30">
                <a:extLst>
                  <a:ext uri="{FF2B5EF4-FFF2-40B4-BE49-F238E27FC236}">
                    <a16:creationId xmlns:a16="http://schemas.microsoft.com/office/drawing/2014/main" id="{CC9EF992-1E62-3BF0-4C29-55350651B6B8}"/>
                  </a:ext>
                </a:extLst>
              </p:cNvPr>
              <p:cNvSpPr txBox="1"/>
              <p:nvPr/>
            </p:nvSpPr>
            <p:spPr>
              <a:xfrm>
                <a:off x="9011087" y="4500815"/>
                <a:ext cx="2042755" cy="14831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Gabarito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Máximo</a:t>
                </a: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17,50 m</a:t>
                </a:r>
                <a:endParaRPr lang="pt-BR" sz="1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9700A55C-9C4F-DC5C-5F42-9D260E95ACE4}"/>
                </a:ext>
              </a:extLst>
            </p:cNvPr>
            <p:cNvGrpSpPr/>
            <p:nvPr/>
          </p:nvGrpSpPr>
          <p:grpSpPr>
            <a:xfrm>
              <a:off x="15373406" y="3330286"/>
              <a:ext cx="2294897" cy="1908000"/>
              <a:chOff x="11658435" y="4342990"/>
              <a:chExt cx="2294897" cy="2214369"/>
            </a:xfrm>
          </p:grpSpPr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E933901E-1986-2E0B-67F9-4F44C1FB0566}"/>
                  </a:ext>
                </a:extLst>
              </p:cNvPr>
              <p:cNvSpPr/>
              <p:nvPr/>
            </p:nvSpPr>
            <p:spPr>
              <a:xfrm>
                <a:off x="11658435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52" name="TextBox 30">
                <a:extLst>
                  <a:ext uri="{FF2B5EF4-FFF2-40B4-BE49-F238E27FC236}">
                    <a16:creationId xmlns:a16="http://schemas.microsoft.com/office/drawing/2014/main" id="{2C8DD9E7-171A-DEB1-88A0-A49BB211166F}"/>
                  </a:ext>
                </a:extLst>
              </p:cNvPr>
              <p:cNvSpPr txBox="1"/>
              <p:nvPr/>
            </p:nvSpPr>
            <p:spPr>
              <a:xfrm>
                <a:off x="11895932" y="4559835"/>
                <a:ext cx="1828800" cy="18864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Recuo médio do Restaurante para Platibanda</a:t>
                </a: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7 m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AF555F0-5866-AEC6-F651-68BF3C4A2D66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91C6E32-049A-6852-E81C-1F99EEE1B00E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88A50D48-67D7-3C44-8138-CA4F82168BD7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85DA2C5A-DC93-DE7C-D7AB-99A6E55F939E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0697123-CFED-0C91-2E01-5E7DE0514033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A4A3C62C-58ED-F0E8-5F24-ABA9E8A742E0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386378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F362C-3364-4979-8E78-74F7C568D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63AC77E-B9C1-B450-55AD-9EFA1FEBD39B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C1C83B9-8214-3F53-8E5D-0C94AE6C9711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F35752B-B24B-8C02-7260-C499B30D11EC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0B6587D-90D4-E709-9DFD-D0E5851B67FA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FD3E599-71F0-7E07-1C9D-B437074C9AEE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961F835-F1C6-D1EB-70BE-805BE4FA73C1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73645AC-EC70-2E9A-134A-5BEE7345CCC5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87B5210-209F-754E-7481-1AF4018939E9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1101A7B-6723-DEEF-9F06-90E5B5D3E21A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7F13EB9-10E6-4D91-2F4B-095C61E4D994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6B528B8-F9D2-086E-BE1F-85AB3A7AA99F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F4D787C-14CA-2D07-F547-376374ED1B73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29C0EE9-D83B-3893-3E5F-5803398ABA44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3B881557-78DB-3351-03F4-CDB087D5DB9C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597D066A-7549-F028-3593-D2542DE60867}"/>
              </a:ext>
            </a:extLst>
          </p:cNvPr>
          <p:cNvSpPr txBox="1"/>
          <p:nvPr/>
        </p:nvSpPr>
        <p:spPr>
          <a:xfrm>
            <a:off x="139285" y="200703"/>
            <a:ext cx="12049659" cy="77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– Corte Longitudinal</a:t>
            </a:r>
          </a:p>
        </p:txBody>
      </p:sp>
      <p:pic>
        <p:nvPicPr>
          <p:cNvPr id="23" name="Imagem 22" descr="Linha do tempo&#10;&#10;O conteúdo gerado por IA pode estar incorreto.">
            <a:extLst>
              <a:ext uri="{FF2B5EF4-FFF2-40B4-BE49-F238E27FC236}">
                <a16:creationId xmlns:a16="http://schemas.microsoft.com/office/drawing/2014/main" id="{6003C598-21EB-1706-B4CD-EA837F701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0314"/>
          <a:stretch/>
        </p:blipFill>
        <p:spPr>
          <a:xfrm>
            <a:off x="-26111" y="2400300"/>
            <a:ext cx="18340223" cy="5148000"/>
          </a:xfrm>
          <a:prstGeom prst="rect">
            <a:avLst/>
          </a:prstGeo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C40BCD74-1521-587D-7B28-6480D4178085}"/>
              </a:ext>
            </a:extLst>
          </p:cNvPr>
          <p:cNvGrpSpPr/>
          <p:nvPr/>
        </p:nvGrpSpPr>
        <p:grpSpPr>
          <a:xfrm>
            <a:off x="3292644" y="7538729"/>
            <a:ext cx="11702712" cy="1944000"/>
            <a:chOff x="3292644" y="7538729"/>
            <a:chExt cx="11702712" cy="1944000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5690F8BF-DE75-2AFA-86DD-9D9E6B4820DA}"/>
                </a:ext>
              </a:extLst>
            </p:cNvPr>
            <p:cNvGrpSpPr/>
            <p:nvPr/>
          </p:nvGrpSpPr>
          <p:grpSpPr>
            <a:xfrm>
              <a:off x="6428582" y="7538729"/>
              <a:ext cx="2294897" cy="1944000"/>
              <a:chOff x="6239503" y="4342990"/>
              <a:chExt cx="2294897" cy="2248310"/>
            </a:xfrm>
          </p:grpSpPr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C1A20BFE-440F-4EC5-85B0-6474A46A90B8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3" name="TextBox 30">
                <a:extLst>
                  <a:ext uri="{FF2B5EF4-FFF2-40B4-BE49-F238E27FC236}">
                    <a16:creationId xmlns:a16="http://schemas.microsoft.com/office/drawing/2014/main" id="{28A6A003-9ABA-69C3-5ED8-285190B8659E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4831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Gabarito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Platibanda</a:t>
                </a: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15,30 m</a:t>
                </a:r>
                <a:endPara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D10829A-CBE9-DA08-B57C-465BE5E4D48C}"/>
                </a:ext>
              </a:extLst>
            </p:cNvPr>
            <p:cNvGrpSpPr/>
            <p:nvPr/>
          </p:nvGrpSpPr>
          <p:grpSpPr>
            <a:xfrm>
              <a:off x="3292644" y="7538729"/>
              <a:ext cx="2294897" cy="1944000"/>
              <a:chOff x="6239503" y="4342990"/>
              <a:chExt cx="2294897" cy="2248310"/>
            </a:xfrm>
          </p:grpSpPr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8000B392-9493-4014-C068-3C13145B9C01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CD43DE1-4E9C-7A38-D95E-790C5BD35A4A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4831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Gabarito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Laje Superior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14 m</a:t>
                </a:r>
                <a:endParaRPr lang="pt-BR" sz="18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07DFFE28-B4FF-3EFE-0DEB-C86E2339589F}"/>
                </a:ext>
              </a:extLst>
            </p:cNvPr>
            <p:cNvGrpSpPr/>
            <p:nvPr/>
          </p:nvGrpSpPr>
          <p:grpSpPr>
            <a:xfrm>
              <a:off x="9564520" y="7538729"/>
              <a:ext cx="2294897" cy="1944000"/>
              <a:chOff x="8896169" y="4309049"/>
              <a:chExt cx="2294897" cy="2248310"/>
            </a:xfrm>
          </p:grpSpPr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AB811B49-0022-9758-CFE2-24FA2F751591}"/>
                  </a:ext>
                </a:extLst>
              </p:cNvPr>
              <p:cNvSpPr/>
              <p:nvPr/>
            </p:nvSpPr>
            <p:spPr>
              <a:xfrm>
                <a:off x="8896169" y="4309049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48" name="TextBox 30">
                <a:extLst>
                  <a:ext uri="{FF2B5EF4-FFF2-40B4-BE49-F238E27FC236}">
                    <a16:creationId xmlns:a16="http://schemas.microsoft.com/office/drawing/2014/main" id="{CA527EDE-93E9-6E1C-723E-129CBDC6CFB5}"/>
                  </a:ext>
                </a:extLst>
              </p:cNvPr>
              <p:cNvSpPr txBox="1"/>
              <p:nvPr/>
            </p:nvSpPr>
            <p:spPr>
              <a:xfrm>
                <a:off x="9011087" y="4500815"/>
                <a:ext cx="2042755" cy="14831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Gabarito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Máximo</a:t>
                </a: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17,50 m</a:t>
                </a:r>
                <a:endParaRPr lang="pt-BR" sz="1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72ACDFB3-3EB0-9C74-0D29-4426F453E042}"/>
                </a:ext>
              </a:extLst>
            </p:cNvPr>
            <p:cNvGrpSpPr/>
            <p:nvPr/>
          </p:nvGrpSpPr>
          <p:grpSpPr>
            <a:xfrm>
              <a:off x="12700459" y="7538729"/>
              <a:ext cx="2294897" cy="1944000"/>
              <a:chOff x="11658435" y="4342990"/>
              <a:chExt cx="2294897" cy="2214369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7ED24DB9-99B8-F7A2-0C77-9D70BE5E2C93}"/>
                  </a:ext>
                </a:extLst>
              </p:cNvPr>
              <p:cNvSpPr/>
              <p:nvPr/>
            </p:nvSpPr>
            <p:spPr>
              <a:xfrm>
                <a:off x="11658435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46" name="TextBox 30">
                <a:extLst>
                  <a:ext uri="{FF2B5EF4-FFF2-40B4-BE49-F238E27FC236}">
                    <a16:creationId xmlns:a16="http://schemas.microsoft.com/office/drawing/2014/main" id="{398DD806-3717-2D43-F094-D01A7B3872D0}"/>
                  </a:ext>
                </a:extLst>
              </p:cNvPr>
              <p:cNvSpPr txBox="1"/>
              <p:nvPr/>
            </p:nvSpPr>
            <p:spPr>
              <a:xfrm>
                <a:off x="11895932" y="4559835"/>
                <a:ext cx="1828800" cy="18864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Recuo médio do Restaurante para Platibanda</a:t>
                </a: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7 m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2566E4D-BBB0-706A-7F21-46AD395DE152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E3F6A283-8EE1-9B49-72EF-33FE4C358FCA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66FE8139-C672-0CEF-6056-29C18A8AEB3C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" name="AutoShape 7">
              <a:extLst>
                <a:ext uri="{FF2B5EF4-FFF2-40B4-BE49-F238E27FC236}">
                  <a16:creationId xmlns:a16="http://schemas.microsoft.com/office/drawing/2014/main" id="{FD2A5326-7EE6-DAE5-3AB4-5A3AB7CDF6BD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FA4DE5A9-8690-B44B-6E27-DEF2E885AABD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21A22706-0A29-79D2-BA3B-3EA8D73B223E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3901685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3A5DE-1439-9ECD-4DE3-3ECA7E59F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E7661F8-F91A-8C01-03F1-DD856BE89E9E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B167EA6-4115-1DF3-CDA9-EC8DCA1884B8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0C37EEC-53B3-B1DC-278E-FC3480513490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F9BBC980-C5EC-56E6-8BB5-D9BB66DBB1BD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C6921DF-C0ED-C3B3-1A3B-97D247329D6D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3B7C200-4B17-9CF6-2049-2CA76DC62308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8963AAD-915F-6212-6C20-261E2DD23D40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56D49EC-7611-8B86-A8AD-0D1C81706C01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8A75558-A488-1E31-125F-DDB76504C829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8E2F34A-832F-DF1C-010A-793248266473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4B74B87-2EB8-7206-C4BF-4B1B8C676A5E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B06B2BB-8461-D782-EB4A-E783EB71B858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CE41FA0C-84F9-A647-73F5-C4B500248E1F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166A33BD-20C2-3494-280B-3F294E244DC6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58520FEA-DED2-52C9-0AC4-A3550B80B3E0}"/>
              </a:ext>
            </a:extLst>
          </p:cNvPr>
          <p:cNvSpPr txBox="1"/>
          <p:nvPr/>
        </p:nvSpPr>
        <p:spPr>
          <a:xfrm>
            <a:off x="139285" y="200703"/>
            <a:ext cx="10877313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– Modelagem 3D</a:t>
            </a:r>
          </a:p>
        </p:txBody>
      </p:sp>
      <p:pic>
        <p:nvPicPr>
          <p:cNvPr id="23" name="Imagem 22" descr="Diagrama, Desenho técnico&#10;&#10;Descrição gerada automaticamente">
            <a:extLst>
              <a:ext uri="{FF2B5EF4-FFF2-40B4-BE49-F238E27FC236}">
                <a16:creationId xmlns:a16="http://schemas.microsoft.com/office/drawing/2014/main" id="{DD1D229C-D4ED-CD4C-F89B-E3C19FA81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47" y="2762907"/>
            <a:ext cx="14791306" cy="68040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3411E6D-98A6-B25C-E74B-3F6EDEAD5797}"/>
              </a:ext>
            </a:extLst>
          </p:cNvPr>
          <p:cNvSpPr txBox="1"/>
          <p:nvPr/>
        </p:nvSpPr>
        <p:spPr>
          <a:xfrm>
            <a:off x="838200" y="1485900"/>
            <a:ext cx="1577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noProof="0" dirty="0"/>
              <a:t>Fachadas sudoeste e noroeste.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13388DB-EFE5-50C1-7ED4-9194255087A7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15703D41-7A65-84DE-80C7-C6D8D51843B0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CC3FCD40-6CF6-1AC9-573A-2962A78E70F6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A1393F15-5965-D20D-040D-4AEE87F5ED69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401EDDED-DA34-0E22-AF41-21974084D8C3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6B569659-638F-73AD-A1E2-BF0E3EF442DF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14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3695769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2B386-2A38-1625-4CBA-DFCF5954B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F729B3-BAAE-C87D-D5C8-694ACD85BCF4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F953CD5-CCBF-C626-FF88-CFF5731CCECB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F6E37C3-09F6-9577-DF5D-E499989B1892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05BAA7A-F43F-008A-D549-5B5F132F14AC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06978B2-2CF0-D36F-3BFD-9745582871D9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9DD0CD8-624E-B482-6070-613D5F0DF5DC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5F75D5D-F3D2-C224-1A4F-C4FF10261884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7D120EA-12A3-7C6C-2555-597EA44C3699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EEABA89-5BA5-A59A-FD87-00289348238A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B14E144-820A-8768-E9DB-2450FC8D13C3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43B4FC1-6249-648E-CAA8-9CA555DF8C59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B01373E-CDFF-2243-AC4A-34E4EE18E3BF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541C8BB-F0B6-0E33-6F1C-6CFC2FE4A095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EC499912-5CFB-44C0-1243-F6099275E9A2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E7AB8B0-7A87-A997-6534-B3E6DC57CE7D}"/>
              </a:ext>
            </a:extLst>
          </p:cNvPr>
          <p:cNvSpPr txBox="1"/>
          <p:nvPr/>
        </p:nvSpPr>
        <p:spPr>
          <a:xfrm>
            <a:off x="139285" y="200703"/>
            <a:ext cx="10877313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– Modelagem 3D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7B0B8FC-9259-37E7-B864-961B2257612B}"/>
              </a:ext>
            </a:extLst>
          </p:cNvPr>
          <p:cNvSpPr txBox="1"/>
          <p:nvPr/>
        </p:nvSpPr>
        <p:spPr>
          <a:xfrm>
            <a:off x="838200" y="1485900"/>
            <a:ext cx="1577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noProof="0" dirty="0"/>
              <a:t>Fachadas sudoeste e sudeste.</a:t>
            </a:r>
          </a:p>
        </p:txBody>
      </p:sp>
      <p:pic>
        <p:nvPicPr>
          <p:cNvPr id="28" name="Imagem 27" descr="Uma imagem contendo edifício, circuito&#10;&#10;O conteúdo gerado por IA pode estar incorreto.">
            <a:extLst>
              <a:ext uri="{FF2B5EF4-FFF2-40B4-BE49-F238E27FC236}">
                <a16:creationId xmlns:a16="http://schemas.microsoft.com/office/drawing/2014/main" id="{A308B957-622C-C233-359C-913B49702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77" y="2762907"/>
            <a:ext cx="16153846" cy="6804000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E4FE32D-CE7F-53C4-19E6-AC63A4A7649F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0B3DC1F1-2808-2DBE-1CE1-1EE98CFDAA2A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6A35D288-5147-E6FD-4810-336153FECFE5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" name="AutoShape 7">
              <a:extLst>
                <a:ext uri="{FF2B5EF4-FFF2-40B4-BE49-F238E27FC236}">
                  <a16:creationId xmlns:a16="http://schemas.microsoft.com/office/drawing/2014/main" id="{BE5D4E34-04AD-76DD-C855-7B66040A9D71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6FA2B3AA-1A5A-26F3-64EF-D2C9F1A6EF54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A744E7FD-2F29-8C7B-448D-0177966CF1CF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134946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FD27C-995E-11B8-6AAC-BC436EE5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844E2E7-6E2C-E831-B453-2CB186FADAC1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C790836-2FFF-AC9E-7E24-AEDEE069A53A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E3EC127-2AAD-3359-463B-2346B1567573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00CBD6E-6C37-457E-EB41-CF33BD516519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BD6573C-66FF-ABE4-293C-86845F62757C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2CCA55A-E90F-C471-10C1-65BF8BB022E3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5708190-D154-24F5-F5F7-25DC5696746F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96398B7-C124-8897-202A-D55552A02E40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15582B9-BB3B-9BF5-D22F-3A5ECE18389D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A5D6718-6586-C5F0-0E11-9662B7322695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4091F4C-A8D1-6DF1-3FF8-B99AF0EA749D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8E1BFCD-0588-317A-A8F4-F9F2C145BBAB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44385FE7-C3D5-C288-43DA-5DB52387EB22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C40A6931-201F-E80A-4F75-DE75CDCF7C4F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4955066-D08C-F2E1-8A63-5F617B9FB0F9}"/>
              </a:ext>
            </a:extLst>
          </p:cNvPr>
          <p:cNvSpPr txBox="1"/>
          <p:nvPr/>
        </p:nvSpPr>
        <p:spPr>
          <a:xfrm>
            <a:off x="139285" y="200703"/>
            <a:ext cx="10757313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– Modelagem 3D</a:t>
            </a:r>
          </a:p>
        </p:txBody>
      </p:sp>
      <p:pic>
        <p:nvPicPr>
          <p:cNvPr id="23" name="Imagem 22" descr="Caixa de papelão&#10;&#10;Descrição gerada automaticamente com confiança média">
            <a:extLst>
              <a:ext uri="{FF2B5EF4-FFF2-40B4-BE49-F238E27FC236}">
                <a16:creationId xmlns:a16="http://schemas.microsoft.com/office/drawing/2014/main" id="{24DC68BF-B8C1-FFE1-A205-EA508FD22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63" y="2730565"/>
            <a:ext cx="14000000" cy="68040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EBD7B03E-D1F7-6AA8-B7FE-2544F08286F4}"/>
              </a:ext>
            </a:extLst>
          </p:cNvPr>
          <p:cNvSpPr txBox="1"/>
          <p:nvPr/>
        </p:nvSpPr>
        <p:spPr>
          <a:xfrm>
            <a:off x="838200" y="1485900"/>
            <a:ext cx="1577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noProof="0" dirty="0"/>
              <a:t>Fachadas nordeste e sudeste.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6429508-383E-308C-73E9-BB5F2B1CE7A3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B60EDEB8-32B5-6C0B-8775-8F3A2D4F6833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144829FE-81EF-DF7A-A74D-A3E09EB31286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" name="AutoShape 7">
              <a:extLst>
                <a:ext uri="{FF2B5EF4-FFF2-40B4-BE49-F238E27FC236}">
                  <a16:creationId xmlns:a16="http://schemas.microsoft.com/office/drawing/2014/main" id="{76ED6535-12D7-EEB9-E964-7A11DB9CAEF5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A0EAD50-E839-69A6-4098-8218C500C282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B2143757-8EF8-516D-CF36-D0C9D986C997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16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2228267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CAPEX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8762" y="1628775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Investimentos e Serviços a serem prestados pela Concessionária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69117" y="2455947"/>
            <a:ext cx="11240651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CAPEX - Números Referenciais:</a:t>
            </a:r>
          </a:p>
        </p:txBody>
      </p:sp>
      <p:sp>
        <p:nvSpPr>
          <p:cNvPr id="26" name="AutoShape 26"/>
          <p:cNvSpPr/>
          <p:nvPr/>
        </p:nvSpPr>
        <p:spPr>
          <a:xfrm>
            <a:off x="6335719" y="3467100"/>
            <a:ext cx="11557092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7" name="AutoShape 27"/>
          <p:cNvSpPr/>
          <p:nvPr/>
        </p:nvSpPr>
        <p:spPr>
          <a:xfrm>
            <a:off x="6218762" y="9486900"/>
            <a:ext cx="11557092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8" name="AutoShape 28"/>
          <p:cNvSpPr/>
          <p:nvPr/>
        </p:nvSpPr>
        <p:spPr>
          <a:xfrm>
            <a:off x="6335719" y="439802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9" name="AutoShape 29"/>
          <p:cNvSpPr/>
          <p:nvPr/>
        </p:nvSpPr>
        <p:spPr>
          <a:xfrm>
            <a:off x="6335719" y="527432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0" name="AutoShape 30"/>
          <p:cNvSpPr/>
          <p:nvPr/>
        </p:nvSpPr>
        <p:spPr>
          <a:xfrm>
            <a:off x="6335719" y="615062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1" name="AutoShape 31"/>
          <p:cNvSpPr/>
          <p:nvPr/>
        </p:nvSpPr>
        <p:spPr>
          <a:xfrm>
            <a:off x="6335719" y="702692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2" name="TextBox 32"/>
          <p:cNvSpPr txBox="1"/>
          <p:nvPr/>
        </p:nvSpPr>
        <p:spPr>
          <a:xfrm>
            <a:off x="6342587" y="3641594"/>
            <a:ext cx="604685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CAPEX Total</a:t>
            </a:r>
          </a:p>
        </p:txBody>
      </p:sp>
      <p:sp>
        <p:nvSpPr>
          <p:cNvPr id="33" name="AutoShape 33"/>
          <p:cNvSpPr/>
          <p:nvPr/>
        </p:nvSpPr>
        <p:spPr>
          <a:xfrm>
            <a:off x="6335719" y="790322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4" name="TextBox 34"/>
          <p:cNvSpPr txBox="1"/>
          <p:nvPr/>
        </p:nvSpPr>
        <p:spPr>
          <a:xfrm>
            <a:off x="6493940" y="4601228"/>
            <a:ext cx="5895503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Obras Civis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93940" y="5499100"/>
            <a:ext cx="5895503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Instalações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93940" y="6374466"/>
            <a:ext cx="5895503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Móveis e Utensílios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493940" y="7250766"/>
            <a:ext cx="5895503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Máquinas e Equipamentos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93939" y="7979102"/>
            <a:ext cx="5895503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Equipamentos de Informática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805884" y="3641594"/>
            <a:ext cx="50869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R$ 46.102.616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805884" y="4601228"/>
            <a:ext cx="508692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R$ 25.591.722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805884" y="5499100"/>
            <a:ext cx="508692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R$ 2.504.778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805884" y="6374466"/>
            <a:ext cx="508692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499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18.000</a:t>
            </a:r>
            <a:endParaRPr lang="pt-BR" sz="2499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2805884" y="7250766"/>
            <a:ext cx="508692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499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125.000</a:t>
            </a:r>
            <a:endParaRPr lang="pt-BR" sz="2499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805884" y="8021048"/>
            <a:ext cx="5086927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R$ 615.000</a:t>
            </a:r>
          </a:p>
        </p:txBody>
      </p:sp>
      <p:sp>
        <p:nvSpPr>
          <p:cNvPr id="45" name="AutoShape 33">
            <a:extLst>
              <a:ext uri="{FF2B5EF4-FFF2-40B4-BE49-F238E27FC236}">
                <a16:creationId xmlns:a16="http://schemas.microsoft.com/office/drawing/2014/main" id="{29015231-D0B3-638D-2F92-8BA095C32C4D}"/>
              </a:ext>
            </a:extLst>
          </p:cNvPr>
          <p:cNvSpPr/>
          <p:nvPr/>
        </p:nvSpPr>
        <p:spPr>
          <a:xfrm>
            <a:off x="6335719" y="8572500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B9D8598B-640D-0C1C-8F13-58DD99BD6004}"/>
              </a:ext>
            </a:extLst>
          </p:cNvPr>
          <p:cNvSpPr txBox="1"/>
          <p:nvPr/>
        </p:nvSpPr>
        <p:spPr>
          <a:xfrm>
            <a:off x="6489509" y="8674942"/>
            <a:ext cx="5895503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Reinvestimento</a:t>
            </a:r>
          </a:p>
        </p:txBody>
      </p:sp>
      <p:sp>
        <p:nvSpPr>
          <p:cNvPr id="47" name="TextBox 44">
            <a:extLst>
              <a:ext uri="{FF2B5EF4-FFF2-40B4-BE49-F238E27FC236}">
                <a16:creationId xmlns:a16="http://schemas.microsoft.com/office/drawing/2014/main" id="{626174ED-0BC1-CB1B-24F9-BA0E2C0A0F05}"/>
              </a:ext>
            </a:extLst>
          </p:cNvPr>
          <p:cNvSpPr txBox="1"/>
          <p:nvPr/>
        </p:nvSpPr>
        <p:spPr>
          <a:xfrm>
            <a:off x="12805884" y="8676606"/>
            <a:ext cx="5086927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R$ 17.248.116</a:t>
            </a: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A1FFC710-8723-CEE3-B354-79E7D7ADC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9165"/>
            <a:ext cx="6099056" cy="9001007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3D6AB71E-E50E-8A48-5699-9D07F1014849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72A53C75-0FF6-A160-F338-D0190AF2B51D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49" name="TextBox 6">
              <a:extLst>
                <a:ext uri="{FF2B5EF4-FFF2-40B4-BE49-F238E27FC236}">
                  <a16:creationId xmlns:a16="http://schemas.microsoft.com/office/drawing/2014/main" id="{B15DE228-6DE0-8513-78B3-815028AE2AEC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" name="AutoShape 7">
              <a:extLst>
                <a:ext uri="{FF2B5EF4-FFF2-40B4-BE49-F238E27FC236}">
                  <a16:creationId xmlns:a16="http://schemas.microsoft.com/office/drawing/2014/main" id="{47C37BD6-0D78-D9DB-7058-CA41ADE4C7F9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73BC0464-72F8-6191-BD3C-AE753C675A72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EFC2CA4B-21B6-931A-7D0D-6410F4E6A810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17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CAPEX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8762" y="1628775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Investimentos e Serviços a serem prestados pela Concessionária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69117" y="2333625"/>
            <a:ext cx="11240651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No decorrer da vigência contratual:</a:t>
            </a:r>
          </a:p>
        </p:txBody>
      </p:sp>
      <p:pic>
        <p:nvPicPr>
          <p:cNvPr id="26" name="Imagem 25" descr="Blog Grande Recife notícias Mobilidade Pe: Pátio da feira livre do Cais de  Santa Rita terá cobertura de R$ 3,5 mi Previsão é de seis meses para a  conclusão do projeto">
            <a:extLst>
              <a:ext uri="{FF2B5EF4-FFF2-40B4-BE49-F238E27FC236}">
                <a16:creationId xmlns:a16="http://schemas.microsoft.com/office/drawing/2014/main" id="{FA1944F7-28A7-A2DF-6209-E0A69A358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8" r="12248"/>
          <a:stretch/>
        </p:blipFill>
        <p:spPr bwMode="auto">
          <a:xfrm>
            <a:off x="-24063" y="1173149"/>
            <a:ext cx="6123118" cy="89632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C903F68-8BA4-4321-8DBE-6E02D4C64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720002"/>
              </p:ext>
            </p:extLst>
          </p:nvPr>
        </p:nvGraphicFramePr>
        <p:xfrm>
          <a:off x="6299636" y="2870163"/>
          <a:ext cx="11710131" cy="6641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2B4B16B-3A1D-8BE7-2FF9-E335F2A49C63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21E24204-BA97-CF06-C9C9-2D7FA2CB4BDC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DD12BA69-B5CA-8BFC-CEF3-2259ABC4FA7C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" name="AutoShape 7">
              <a:extLst>
                <a:ext uri="{FF2B5EF4-FFF2-40B4-BE49-F238E27FC236}">
                  <a16:creationId xmlns:a16="http://schemas.microsoft.com/office/drawing/2014/main" id="{E003FB98-E0C5-B811-CF01-07CC0D88B378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081F81CA-8E68-B3EF-2014-3EF7C0425BD9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7B355686-3D75-9D4F-30A1-645B65DFF2DB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18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OPEX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8762" y="1628775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Investimentos e Serviços a serem prestados pela Concessionária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69117" y="2333625"/>
            <a:ext cx="11240651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OPEX - Números Referenciais:</a:t>
            </a:r>
          </a:p>
        </p:txBody>
      </p:sp>
      <p:sp>
        <p:nvSpPr>
          <p:cNvPr id="26" name="AutoShape 26"/>
          <p:cNvSpPr/>
          <p:nvPr/>
        </p:nvSpPr>
        <p:spPr>
          <a:xfrm>
            <a:off x="6335719" y="3508375"/>
            <a:ext cx="11557092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7" name="AutoShape 27"/>
          <p:cNvSpPr/>
          <p:nvPr/>
        </p:nvSpPr>
        <p:spPr>
          <a:xfrm>
            <a:off x="6335719" y="439802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8" name="AutoShape 28"/>
          <p:cNvSpPr/>
          <p:nvPr/>
        </p:nvSpPr>
        <p:spPr>
          <a:xfrm>
            <a:off x="6335719" y="5626753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9" name="TextBox 29"/>
          <p:cNvSpPr txBox="1"/>
          <p:nvPr/>
        </p:nvSpPr>
        <p:spPr>
          <a:xfrm>
            <a:off x="6342587" y="3641594"/>
            <a:ext cx="6046855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OPEX Total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504718" y="4545666"/>
            <a:ext cx="589550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Custo dos produtos vendidos e serviços prestados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05884" y="4764741"/>
            <a:ext cx="508692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R$ 21.082.406</a:t>
            </a:r>
          </a:p>
        </p:txBody>
      </p:sp>
      <p:sp>
        <p:nvSpPr>
          <p:cNvPr id="32" name="AutoShape 32"/>
          <p:cNvSpPr/>
          <p:nvPr/>
        </p:nvSpPr>
        <p:spPr>
          <a:xfrm>
            <a:off x="6408443" y="685547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3" name="TextBox 33"/>
          <p:cNvSpPr txBox="1"/>
          <p:nvPr/>
        </p:nvSpPr>
        <p:spPr>
          <a:xfrm>
            <a:off x="6577442" y="5774391"/>
            <a:ext cx="589550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Despesas administrativas, comerciais e gerais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05884" y="5993466"/>
            <a:ext cx="508692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499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1.784.598</a:t>
            </a:r>
            <a:endParaRPr lang="pt-BR" sz="2499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805884" y="3641594"/>
            <a:ext cx="50869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R$ 22.867.004</a:t>
            </a:r>
          </a:p>
        </p:txBody>
      </p:sp>
      <p:pic>
        <p:nvPicPr>
          <p:cNvPr id="36" name="Imagem 35" descr="Pin page">
            <a:extLst>
              <a:ext uri="{FF2B5EF4-FFF2-40B4-BE49-F238E27FC236}">
                <a16:creationId xmlns:a16="http://schemas.microsoft.com/office/drawing/2014/main" id="{C8833146-B4EB-2D39-880E-383DFAA44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-156" r="17264" b="156"/>
          <a:stretch/>
        </p:blipFill>
        <p:spPr bwMode="auto">
          <a:xfrm>
            <a:off x="0" y="1143000"/>
            <a:ext cx="6108580" cy="8999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227C37F5-A2C8-2699-8B27-8FE3CB75A1EB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31EF3EE3-393F-BDC3-0F96-E9E56BAC7432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0AE3A6AD-DF1F-8D11-B084-FE43B7C9EC1A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CFCE7B00-B1DC-67F0-DAAA-8887F8977A94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14F0ADD8-9F73-D854-C388-3651F7C01BE4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EDD34EA8-16B4-72FE-7C29-354446BADF71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19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33" b="-4333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5469663" y="239480"/>
            <a:ext cx="2540105" cy="789220"/>
            <a:chOff x="0" y="0"/>
            <a:chExt cx="3386807" cy="1052293"/>
          </a:xfrm>
        </p:grpSpPr>
        <p:grpSp>
          <p:nvGrpSpPr>
            <p:cNvPr id="4" name="Group 4"/>
            <p:cNvGrpSpPr/>
            <p:nvPr/>
          </p:nvGrpSpPr>
          <p:grpSpPr>
            <a:xfrm>
              <a:off x="113655" y="92927"/>
              <a:ext cx="959364" cy="95936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553476" cy="553476"/>
            </a:xfrm>
            <a:custGeom>
              <a:avLst/>
              <a:gdLst/>
              <a:ahLst/>
              <a:cxnLst/>
              <a:rect l="l" t="t" r="r" b="b"/>
              <a:pathLst>
                <a:path w="553476" h="553476">
                  <a:moveTo>
                    <a:pt x="0" y="0"/>
                  </a:moveTo>
                  <a:lnTo>
                    <a:pt x="553476" y="0"/>
                  </a:lnTo>
                  <a:lnTo>
                    <a:pt x="553476" y="553476"/>
                  </a:lnTo>
                  <a:lnTo>
                    <a:pt x="0" y="55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35723" y="43199"/>
              <a:ext cx="413769" cy="41376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291636" y="-9525"/>
              <a:ext cx="2095171" cy="89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RECIFE</a:t>
              </a:r>
            </a:p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PARCERIAS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91636" y="855602"/>
              <a:ext cx="2095171" cy="196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7"/>
                </a:lnSpc>
              </a:pPr>
              <a:r>
                <a:rPr lang="pt-BR" sz="980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Concessões e PPPs</a:t>
              </a:r>
            </a:p>
          </p:txBody>
        </p:sp>
        <p:sp>
          <p:nvSpPr>
            <p:cNvPr id="13" name="AutoShape 13"/>
            <p:cNvSpPr/>
            <p:nvPr/>
          </p:nvSpPr>
          <p:spPr>
            <a:xfrm flipV="1">
              <a:off x="1179453" y="0"/>
              <a:ext cx="0" cy="1052293"/>
            </a:xfrm>
            <a:prstGeom prst="line">
              <a:avLst/>
            </a:prstGeom>
            <a:ln w="7308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4017514" y="0"/>
            <a:ext cx="13161514" cy="11165351"/>
          </a:xfrm>
          <a:custGeom>
            <a:avLst/>
            <a:gdLst/>
            <a:ahLst/>
            <a:cxnLst/>
            <a:rect l="l" t="t" r="r" b="b"/>
            <a:pathLst>
              <a:path w="13161514" h="11165351">
                <a:moveTo>
                  <a:pt x="0" y="0"/>
                </a:moveTo>
                <a:lnTo>
                  <a:pt x="13161514" y="0"/>
                </a:lnTo>
                <a:lnTo>
                  <a:pt x="13161514" y="11165351"/>
                </a:lnTo>
                <a:lnTo>
                  <a:pt x="0" y="11165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20" name="Group 20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29" name="AutoShape 29"/>
          <p:cNvSpPr/>
          <p:nvPr/>
        </p:nvSpPr>
        <p:spPr>
          <a:xfrm>
            <a:off x="8753658" y="3166636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0" name="AutoShape 30"/>
          <p:cNvSpPr/>
          <p:nvPr/>
        </p:nvSpPr>
        <p:spPr>
          <a:xfrm>
            <a:off x="8753658" y="5130513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1" name="AutoShape 31"/>
          <p:cNvSpPr/>
          <p:nvPr/>
        </p:nvSpPr>
        <p:spPr>
          <a:xfrm>
            <a:off x="8753658" y="6149689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2" name="TextBox 32"/>
          <p:cNvSpPr txBox="1"/>
          <p:nvPr/>
        </p:nvSpPr>
        <p:spPr>
          <a:xfrm>
            <a:off x="8753658" y="4187537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u="none" strike="noStrike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53658" y="5206713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Cronograma do Projeto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53658" y="3205635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Contextualização da Iniciativa</a:t>
            </a:r>
          </a:p>
        </p:txBody>
      </p:sp>
      <p:sp>
        <p:nvSpPr>
          <p:cNvPr id="35" name="AutoShape 35"/>
          <p:cNvSpPr/>
          <p:nvPr/>
        </p:nvSpPr>
        <p:spPr>
          <a:xfrm>
            <a:off x="8753658" y="4111337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36" name="Group 21">
            <a:extLst>
              <a:ext uri="{FF2B5EF4-FFF2-40B4-BE49-F238E27FC236}">
                <a16:creationId xmlns:a16="http://schemas.microsoft.com/office/drawing/2014/main" id="{8AA83FCA-8A3B-E19C-B661-9684D1A0164C}"/>
              </a:ext>
            </a:extLst>
          </p:cNvPr>
          <p:cNvGrpSpPr/>
          <p:nvPr/>
        </p:nvGrpSpPr>
        <p:grpSpPr>
          <a:xfrm>
            <a:off x="11998815" y="184108"/>
            <a:ext cx="3291991" cy="1010386"/>
            <a:chOff x="0" y="0"/>
            <a:chExt cx="4389322" cy="1347180"/>
          </a:xfrm>
        </p:grpSpPr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30C4084A-F557-D054-CD9A-1D9C0D164DDC}"/>
                </a:ext>
              </a:extLst>
            </p:cNvPr>
            <p:cNvSpPr/>
            <p:nvPr/>
          </p:nvSpPr>
          <p:spPr>
            <a:xfrm>
              <a:off x="0" y="0"/>
              <a:ext cx="1347178" cy="1347178"/>
            </a:xfrm>
            <a:custGeom>
              <a:avLst/>
              <a:gdLst/>
              <a:ahLst/>
              <a:cxnLst/>
              <a:rect l="l" t="t" r="r" b="b"/>
              <a:pathLst>
                <a:path w="1347178" h="1347178">
                  <a:moveTo>
                    <a:pt x="0" y="0"/>
                  </a:moveTo>
                  <a:lnTo>
                    <a:pt x="1347178" y="0"/>
                  </a:lnTo>
                  <a:lnTo>
                    <a:pt x="1347178" y="1347178"/>
                  </a:lnTo>
                  <a:lnTo>
                    <a:pt x="0" y="1347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FE766E43-95B6-C466-AA5B-5D52F9C00F88}"/>
                </a:ext>
              </a:extLst>
            </p:cNvPr>
            <p:cNvSpPr txBox="1"/>
            <p:nvPr/>
          </p:nvSpPr>
          <p:spPr>
            <a:xfrm>
              <a:off x="1629094" y="0"/>
              <a:ext cx="2728362" cy="58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89"/>
                </a:lnSpc>
              </a:pPr>
              <a:r>
                <a:rPr lang="pt-BR" sz="2885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76EB5420-A267-6E8C-3886-E9AEEE5EB077}"/>
                </a:ext>
              </a:extLst>
            </p:cNvPr>
            <p:cNvSpPr txBox="1"/>
            <p:nvPr/>
          </p:nvSpPr>
          <p:spPr>
            <a:xfrm>
              <a:off x="1629094" y="585294"/>
              <a:ext cx="2760228" cy="718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34"/>
                </a:lnSpc>
              </a:pPr>
              <a:r>
                <a:rPr lang="pt-BR" sz="1257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</p:txBody>
        </p:sp>
        <p:sp>
          <p:nvSpPr>
            <p:cNvPr id="40" name="AutoShape 25">
              <a:extLst>
                <a:ext uri="{FF2B5EF4-FFF2-40B4-BE49-F238E27FC236}">
                  <a16:creationId xmlns:a16="http://schemas.microsoft.com/office/drawing/2014/main" id="{8387723A-C1DC-A1A2-7868-957D8F95E799}"/>
                </a:ext>
              </a:extLst>
            </p:cNvPr>
            <p:cNvSpPr/>
            <p:nvPr/>
          </p:nvSpPr>
          <p:spPr>
            <a:xfrm flipV="1">
              <a:off x="1633793" y="0"/>
              <a:ext cx="0" cy="1347180"/>
            </a:xfrm>
            <a:prstGeom prst="line">
              <a:avLst/>
            </a:prstGeom>
            <a:ln w="939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OPEX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8762" y="1628775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Investimentos e Serviços a serem prestados pela Concessionária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69117" y="2333625"/>
            <a:ext cx="11240651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No decorrer da vigência contratual:</a:t>
            </a:r>
          </a:p>
        </p:txBody>
      </p:sp>
      <p:pic>
        <p:nvPicPr>
          <p:cNvPr id="32" name="Imagem 31" descr="Recife é TOP 3 entre destinos nacionais">
            <a:extLst>
              <a:ext uri="{FF2B5EF4-FFF2-40B4-BE49-F238E27FC236}">
                <a16:creationId xmlns:a16="http://schemas.microsoft.com/office/drawing/2014/main" id="{FCE71EF2-ECC7-4774-9B59-13A1DF4F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49"/>
          <a:stretch/>
        </p:blipFill>
        <p:spPr bwMode="auto">
          <a:xfrm>
            <a:off x="0" y="1143000"/>
            <a:ext cx="6099054" cy="9143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3AE90F4-D0CA-4C68-86B2-FE0D68B000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9134452"/>
              </p:ext>
            </p:extLst>
          </p:nvPr>
        </p:nvGraphicFramePr>
        <p:xfrm>
          <a:off x="6218762" y="2897318"/>
          <a:ext cx="11791006" cy="6614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DE7C8A8-9526-38BF-3308-12A2950F7D38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6853497A-54CA-70BE-5445-698A343E7B20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2AE95EE9-FCE9-4895-606E-0BDCB4F2C786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2D2A16E5-182B-90D9-2F94-41E8D34D935D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022A391B-8963-6C10-CE5F-74AC93A2F9AC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F14C5557-E927-C4FD-E35A-CCD3073DD69A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20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79280-BD8C-C152-E88C-69AF0CBF2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36E747D-0E40-542C-A902-377C8FD54359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8E4E95C-4219-B71F-70CD-CF26BDAD76F0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0FCA16-5BC3-48D2-F7B6-8DBD0043E3DF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655B48D-7585-10A1-4771-0441941A4B9B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2B91126-B9FB-5E40-DE40-28D864F97660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7AAD649-EB99-739A-CF88-6B80F36BD1C5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B4A1DB7-D7B5-BDA7-D3E2-12FFF53E8E78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70628439-DEEC-FF4C-DEE7-DC4EC19345BC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289FB529-D64D-6F49-56F6-9DFDAD97E17F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77C5376-4DD5-3872-1514-F60783A559C0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3C952BCD-DF4F-F109-EF82-350E25D26B86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AB69CCFA-067C-E5CA-618A-6487019F8EA8}"/>
              </a:ext>
            </a:extLst>
          </p:cNvPr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OPEX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582CB45B-E347-237A-C815-1D2A6969C821}"/>
              </a:ext>
            </a:extLst>
          </p:cNvPr>
          <p:cNvSpPr txBox="1"/>
          <p:nvPr/>
        </p:nvSpPr>
        <p:spPr>
          <a:xfrm>
            <a:off x="6218762" y="1628775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Investimentos e Serviços a serem prestados pela Concessionária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96D6D10-16E4-D2F8-E166-B765D90ACB73}"/>
              </a:ext>
            </a:extLst>
          </p:cNvPr>
          <p:cNvSpPr txBox="1"/>
          <p:nvPr/>
        </p:nvSpPr>
        <p:spPr>
          <a:xfrm>
            <a:off x="6769117" y="2333625"/>
            <a:ext cx="11240651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No decorrer da vigência contratual:</a:t>
            </a:r>
          </a:p>
        </p:txBody>
      </p:sp>
      <p:pic>
        <p:nvPicPr>
          <p:cNvPr id="32" name="Imagem 31" descr="Recife é TOP 3 entre destinos nacionais">
            <a:extLst>
              <a:ext uri="{FF2B5EF4-FFF2-40B4-BE49-F238E27FC236}">
                <a16:creationId xmlns:a16="http://schemas.microsoft.com/office/drawing/2014/main" id="{5EC9F642-AA50-649E-7F77-8CBEBF9FC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49"/>
          <a:stretch/>
        </p:blipFill>
        <p:spPr bwMode="auto">
          <a:xfrm>
            <a:off x="0" y="1143000"/>
            <a:ext cx="6099054" cy="9143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FD76E5DA-6668-EE7D-6DCB-9CD8E0C3C48A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F1649BA-8C79-A559-8643-10CC6FFAC837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D97A8B1-BDCA-ECA9-ED5F-7148CEBB2899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FE066A3F-4CA3-4677-B303-99631763E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340807"/>
              </p:ext>
            </p:extLst>
          </p:nvPr>
        </p:nvGraphicFramePr>
        <p:xfrm>
          <a:off x="6218762" y="2998282"/>
          <a:ext cx="11791006" cy="6546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E363543-68FF-B7E1-7B3E-51DEF62AA602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CDDD7682-219E-2109-B3C4-40024F99EBCF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FCFBA9D2-0E9E-82C9-000A-414D6AC8C2A4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44FA3999-F433-689A-4097-C78DFD36F84D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E7EAA633-E3BD-76D7-E97A-C000DFBB5EFB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3E0377B9-01B9-0804-8463-8623452B0A26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21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590356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3" name="TextBox 23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Receitas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18762" y="1443831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Receitas Referenciais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568619" y="2215356"/>
            <a:ext cx="1124065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20"/>
              </a:lnSpc>
              <a:spcBef>
                <a:spcPct val="0"/>
              </a:spcBef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Constituem FONTES DE RECEITA as seguintes atividades: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8A6777A6-5FBF-88F4-812C-11170EDFE916}"/>
              </a:ext>
            </a:extLst>
          </p:cNvPr>
          <p:cNvGrpSpPr/>
          <p:nvPr/>
        </p:nvGrpSpPr>
        <p:grpSpPr>
          <a:xfrm>
            <a:off x="11010568" y="3285468"/>
            <a:ext cx="3332296" cy="5363232"/>
            <a:chOff x="11772568" y="3242874"/>
            <a:chExt cx="3332296" cy="5363232"/>
          </a:xfrm>
        </p:grpSpPr>
        <p:grpSp>
          <p:nvGrpSpPr>
            <p:cNvPr id="30" name="Group 30"/>
            <p:cNvGrpSpPr/>
            <p:nvPr/>
          </p:nvGrpSpPr>
          <p:grpSpPr>
            <a:xfrm>
              <a:off x="11790497" y="3242874"/>
              <a:ext cx="3314367" cy="5363232"/>
              <a:chOff x="0" y="0"/>
              <a:chExt cx="872920" cy="141253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72920" cy="1412538"/>
              </a:xfrm>
              <a:custGeom>
                <a:avLst/>
                <a:gdLst/>
                <a:ahLst/>
                <a:cxnLst/>
                <a:rect l="l" t="t" r="r" b="b"/>
                <a:pathLst>
                  <a:path w="872920" h="1412538">
                    <a:moveTo>
                      <a:pt x="119129" y="0"/>
                    </a:moveTo>
                    <a:lnTo>
                      <a:pt x="753791" y="0"/>
                    </a:lnTo>
                    <a:cubicBezTo>
                      <a:pt x="819584" y="0"/>
                      <a:pt x="872920" y="53336"/>
                      <a:pt x="872920" y="119129"/>
                    </a:cubicBezTo>
                    <a:lnTo>
                      <a:pt x="872920" y="1293409"/>
                    </a:lnTo>
                    <a:cubicBezTo>
                      <a:pt x="872920" y="1325004"/>
                      <a:pt x="860369" y="1355305"/>
                      <a:pt x="838028" y="1377646"/>
                    </a:cubicBezTo>
                    <a:cubicBezTo>
                      <a:pt x="815687" y="1399987"/>
                      <a:pt x="785386" y="1412538"/>
                      <a:pt x="753791" y="1412538"/>
                    </a:cubicBezTo>
                    <a:lnTo>
                      <a:pt x="119129" y="1412538"/>
                    </a:lnTo>
                    <a:cubicBezTo>
                      <a:pt x="87534" y="1412538"/>
                      <a:pt x="57233" y="1399987"/>
                      <a:pt x="34892" y="1377646"/>
                    </a:cubicBezTo>
                    <a:cubicBezTo>
                      <a:pt x="12551" y="1355305"/>
                      <a:pt x="0" y="1325004"/>
                      <a:pt x="0" y="1293409"/>
                    </a:cubicBezTo>
                    <a:lnTo>
                      <a:pt x="0" y="119129"/>
                    </a:lnTo>
                    <a:cubicBezTo>
                      <a:pt x="0" y="87534"/>
                      <a:pt x="12551" y="57233"/>
                      <a:pt x="34892" y="34892"/>
                    </a:cubicBezTo>
                    <a:cubicBezTo>
                      <a:pt x="57233" y="12551"/>
                      <a:pt x="87534" y="0"/>
                      <a:pt x="11912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9525"/>
                <a:ext cx="872920" cy="14220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69"/>
                  </a:lnSpc>
                  <a:spcBef>
                    <a:spcPct val="0"/>
                  </a:spcBef>
                </a:pPr>
                <a:endParaRPr lang="pt-BR" noProof="0" dirty="0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1772568" y="4815038"/>
              <a:ext cx="3314367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pt-BR" sz="20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EXPLORAÇÃO DE</a:t>
              </a:r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pt-BR" sz="20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ABL*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1920702" y="5656679"/>
              <a:ext cx="2968721" cy="1901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pt-BR" sz="18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 exploração de serviços de gastronomia, restaurante</a:t>
              </a:r>
              <a:r>
                <a:rPr lang="pt-BR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s, bares e demais serviços para a garantia o desenvolvimento das potencialidades locais.</a:t>
              </a:r>
              <a:endPara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>
              <a:off x="12587556" y="3493801"/>
              <a:ext cx="1684392" cy="1147492"/>
            </a:xfrm>
            <a:custGeom>
              <a:avLst/>
              <a:gdLst/>
              <a:ahLst/>
              <a:cxnLst/>
              <a:rect l="l" t="t" r="r" b="b"/>
              <a:pathLst>
                <a:path w="1684392" h="1147492">
                  <a:moveTo>
                    <a:pt x="0" y="0"/>
                  </a:moveTo>
                  <a:lnTo>
                    <a:pt x="1684391" y="0"/>
                  </a:lnTo>
                  <a:lnTo>
                    <a:pt x="1684391" y="1147492"/>
                  </a:lnTo>
                  <a:lnTo>
                    <a:pt x="0" y="1147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28C99E43-C092-C220-9DEC-36176E015C30}"/>
              </a:ext>
            </a:extLst>
          </p:cNvPr>
          <p:cNvGrpSpPr/>
          <p:nvPr/>
        </p:nvGrpSpPr>
        <p:grpSpPr>
          <a:xfrm>
            <a:off x="7467600" y="3299756"/>
            <a:ext cx="3314368" cy="5348944"/>
            <a:chOff x="8229600" y="3257162"/>
            <a:chExt cx="3314368" cy="5348944"/>
          </a:xfrm>
        </p:grpSpPr>
        <p:grpSp>
          <p:nvGrpSpPr>
            <p:cNvPr id="20" name="Group 20"/>
            <p:cNvGrpSpPr/>
            <p:nvPr/>
          </p:nvGrpSpPr>
          <p:grpSpPr>
            <a:xfrm>
              <a:off x="8229600" y="3257162"/>
              <a:ext cx="3314367" cy="5348944"/>
              <a:chOff x="0" y="0"/>
              <a:chExt cx="872920" cy="14087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72920" cy="1408775"/>
              </a:xfrm>
              <a:custGeom>
                <a:avLst/>
                <a:gdLst/>
                <a:ahLst/>
                <a:cxnLst/>
                <a:rect l="l" t="t" r="r" b="b"/>
                <a:pathLst>
                  <a:path w="872920" h="1408775">
                    <a:moveTo>
                      <a:pt x="119129" y="0"/>
                    </a:moveTo>
                    <a:lnTo>
                      <a:pt x="753791" y="0"/>
                    </a:lnTo>
                    <a:cubicBezTo>
                      <a:pt x="819584" y="0"/>
                      <a:pt x="872920" y="53336"/>
                      <a:pt x="872920" y="119129"/>
                    </a:cubicBezTo>
                    <a:lnTo>
                      <a:pt x="872920" y="1289646"/>
                    </a:lnTo>
                    <a:cubicBezTo>
                      <a:pt x="872920" y="1321241"/>
                      <a:pt x="860369" y="1351542"/>
                      <a:pt x="838028" y="1373883"/>
                    </a:cubicBezTo>
                    <a:cubicBezTo>
                      <a:pt x="815687" y="1396224"/>
                      <a:pt x="785386" y="1408775"/>
                      <a:pt x="753791" y="1408775"/>
                    </a:cubicBezTo>
                    <a:lnTo>
                      <a:pt x="119129" y="1408775"/>
                    </a:lnTo>
                    <a:cubicBezTo>
                      <a:pt x="53336" y="1408775"/>
                      <a:pt x="0" y="1355439"/>
                      <a:pt x="0" y="1289646"/>
                    </a:cubicBezTo>
                    <a:lnTo>
                      <a:pt x="0" y="119129"/>
                    </a:lnTo>
                    <a:cubicBezTo>
                      <a:pt x="0" y="87534"/>
                      <a:pt x="12551" y="57233"/>
                      <a:pt x="34892" y="34892"/>
                    </a:cubicBezTo>
                    <a:cubicBezTo>
                      <a:pt x="57233" y="12551"/>
                      <a:pt x="87534" y="0"/>
                      <a:pt x="11912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9525"/>
                <a:ext cx="872920" cy="1418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69"/>
                  </a:lnSpc>
                </a:pPr>
                <a:endParaRPr lang="pt-BR" noProof="0" dirty="0"/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DD4DE992-1A5C-A23A-628C-E5944B1D5CF3}"/>
                </a:ext>
              </a:extLst>
            </p:cNvPr>
            <p:cNvGrpSpPr/>
            <p:nvPr/>
          </p:nvGrpSpPr>
          <p:grpSpPr>
            <a:xfrm>
              <a:off x="8250499" y="3493801"/>
              <a:ext cx="3293469" cy="4304397"/>
              <a:chOff x="8250499" y="3493801"/>
              <a:chExt cx="3293469" cy="4304397"/>
            </a:xfrm>
          </p:grpSpPr>
          <p:sp>
            <p:nvSpPr>
              <p:cNvPr id="33" name="TextBox 33"/>
              <p:cNvSpPr txBox="1"/>
              <p:nvPr/>
            </p:nvSpPr>
            <p:spPr>
              <a:xfrm>
                <a:off x="8250499" y="4773881"/>
                <a:ext cx="3293469" cy="69249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800"/>
                  </a:lnSpc>
                  <a:spcBef>
                    <a:spcPct val="0"/>
                  </a:spcBef>
                </a:pPr>
                <a:r>
                  <a:rPr lang="pt-BR" sz="20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GESTÃO DE VAGAS DE ESTACIONAMENTO</a:t>
                </a: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8415092" y="5666204"/>
                <a:ext cx="2931363" cy="21319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380"/>
                  </a:lnSpc>
                </a:pPr>
                <a:r>
                  <a:rPr lang="pt-BR" sz="1700" noProof="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Venda de bilhetes ou passes que permitem aos usuários acessar serviços oferecidos.</a:t>
                </a:r>
              </a:p>
              <a:p>
                <a:pPr algn="ctr">
                  <a:lnSpc>
                    <a:spcPts val="2380"/>
                  </a:lnSpc>
                </a:pPr>
                <a:endParaRPr lang="pt-BR" sz="17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>
                  <a:lnSpc>
                    <a:spcPts val="2380"/>
                  </a:lnSpc>
                  <a:spcBef>
                    <a:spcPct val="0"/>
                  </a:spcBef>
                </a:pPr>
                <a:r>
                  <a:rPr lang="pt-BR" sz="1700" noProof="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Os tickets devem ser vendidos em formatos variados, como: Mensalista, Diarista, Horista.</a:t>
                </a:r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8848330" y="3493801"/>
                <a:ext cx="2076908" cy="1147492"/>
              </a:xfrm>
              <a:custGeom>
                <a:avLst/>
                <a:gdLst/>
                <a:ahLst/>
                <a:cxnLst/>
                <a:rect l="l" t="t" r="r" b="b"/>
                <a:pathLst>
                  <a:path w="2076908" h="1147492">
                    <a:moveTo>
                      <a:pt x="0" y="0"/>
                    </a:moveTo>
                    <a:lnTo>
                      <a:pt x="2076908" y="0"/>
                    </a:lnTo>
                    <a:lnTo>
                      <a:pt x="2076908" y="1147492"/>
                    </a:lnTo>
                    <a:lnTo>
                      <a:pt x="0" y="11474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pt-BR" noProof="0" dirty="0"/>
              </a:p>
            </p:txBody>
          </p:sp>
        </p:grp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D40C6D71-C1B5-9AD5-2152-AFFD15495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9165"/>
            <a:ext cx="6089890" cy="900100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46ECF285-B691-C150-AEF5-A564AA6F9ADA}"/>
              </a:ext>
            </a:extLst>
          </p:cNvPr>
          <p:cNvSpPr txBox="1"/>
          <p:nvPr/>
        </p:nvSpPr>
        <p:spPr>
          <a:xfrm>
            <a:off x="14589394" y="4305820"/>
            <a:ext cx="2708006" cy="2215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pt-BR" sz="2000" b="1" noProof="0" dirty="0">
                <a:latin typeface="Roboto Bold"/>
                <a:ea typeface="Roboto Bold"/>
                <a:cs typeface="Roboto Bold"/>
                <a:sym typeface="Roboto Bold"/>
              </a:rPr>
              <a:t>*</a:t>
            </a:r>
            <a:r>
              <a:rPr lang="pt-BR" sz="2000" b="1" dirty="0">
                <a:latin typeface="Roboto Bold"/>
                <a:ea typeface="Roboto Bold"/>
                <a:cs typeface="Roboto Bold"/>
                <a:sym typeface="Roboto Bold"/>
              </a:rPr>
              <a:t>Área Bruta Locável (ABL):</a:t>
            </a:r>
          </a:p>
          <a:p>
            <a:pPr marL="0" lvl="0" indent="0">
              <a:lnSpc>
                <a:spcPts val="2520"/>
              </a:lnSpc>
              <a:spcBef>
                <a:spcPct val="0"/>
              </a:spcBef>
            </a:pPr>
            <a:endParaRPr lang="pt-BR" sz="2400" b="1" dirty="0">
              <a:latin typeface="Roboto Bold"/>
              <a:ea typeface="Roboto Bold"/>
              <a:cs typeface="Roboto Bold"/>
              <a:sym typeface="Roboto Bold"/>
            </a:endParaRPr>
          </a:p>
          <a:p>
            <a:pPr marL="0" lvl="0" indent="0">
              <a:lnSpc>
                <a:spcPts val="2520"/>
              </a:lnSpc>
              <a:spcBef>
                <a:spcPct val="0"/>
              </a:spcBef>
            </a:pP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rPr>
              <a:t>Área de um empreendimento imobiliário que é disponível para locação (lojas, salas, boxes, quiosques etc.)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2616335-BA50-3B91-BDEC-31C2089BF255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35899D3C-24F5-AF31-007B-4DF0639D6C5C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1348A1F2-02A5-CDA2-9DEA-DD6620B1F181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4" name="AutoShape 7">
              <a:extLst>
                <a:ext uri="{FF2B5EF4-FFF2-40B4-BE49-F238E27FC236}">
                  <a16:creationId xmlns:a16="http://schemas.microsoft.com/office/drawing/2014/main" id="{65A77A3D-1750-4DB9-3E98-48ECACDD0CC2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15A3B97F-EFB8-3FD7-7045-23A2FAA5BEDB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663DE976-8A74-FF1A-0EF7-149A10C9C3DE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22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Receitas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8762" y="1628775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Receitas Referenciais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69117" y="2333625"/>
            <a:ext cx="1124065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Constituem FONTES DE RECEITA as seguintes atividades:</a:t>
            </a:r>
          </a:p>
        </p:txBody>
      </p:sp>
      <p:sp>
        <p:nvSpPr>
          <p:cNvPr id="25" name="AutoShape 25"/>
          <p:cNvSpPr/>
          <p:nvPr/>
        </p:nvSpPr>
        <p:spPr>
          <a:xfrm>
            <a:off x="6335719" y="3508375"/>
            <a:ext cx="11557092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6" name="AutoShape 26"/>
          <p:cNvSpPr/>
          <p:nvPr/>
        </p:nvSpPr>
        <p:spPr>
          <a:xfrm>
            <a:off x="6335719" y="4398028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7" name="AutoShape 27"/>
          <p:cNvSpPr/>
          <p:nvPr/>
        </p:nvSpPr>
        <p:spPr>
          <a:xfrm>
            <a:off x="6342587" y="5220353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8" name="TextBox 28"/>
          <p:cNvSpPr txBox="1"/>
          <p:nvPr/>
        </p:nvSpPr>
        <p:spPr>
          <a:xfrm>
            <a:off x="6342587" y="3641594"/>
            <a:ext cx="6046855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Receita Total*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506674" y="4574241"/>
            <a:ext cx="5970122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Gestão de Estacionamentos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05884" y="3641594"/>
            <a:ext cx="508692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R$ 126.951.195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05884" y="4574241"/>
            <a:ext cx="5086927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499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84.116.838</a:t>
            </a:r>
            <a:endParaRPr lang="pt-BR" sz="2499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AutoShape 32"/>
          <p:cNvSpPr/>
          <p:nvPr/>
        </p:nvSpPr>
        <p:spPr>
          <a:xfrm>
            <a:off x="6335719" y="5981700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3" name="TextBox 33"/>
          <p:cNvSpPr txBox="1"/>
          <p:nvPr/>
        </p:nvSpPr>
        <p:spPr>
          <a:xfrm>
            <a:off x="6506674" y="5396566"/>
            <a:ext cx="5970122" cy="41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Exploração de ABL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05884" y="5346029"/>
            <a:ext cx="5086927" cy="42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R$ 42.834.357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646791" y="6202657"/>
            <a:ext cx="570768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Lojas Pavimento Térreo e Coworking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805884" y="6202657"/>
            <a:ext cx="508692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R$ 21.281.522</a:t>
            </a:r>
          </a:p>
        </p:txBody>
      </p:sp>
      <p:sp>
        <p:nvSpPr>
          <p:cNvPr id="43" name="AutoShape 43"/>
          <p:cNvSpPr/>
          <p:nvPr/>
        </p:nvSpPr>
        <p:spPr>
          <a:xfrm>
            <a:off x="6335719" y="7429500"/>
            <a:ext cx="11557092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4" name="AutoShape 44"/>
          <p:cNvSpPr/>
          <p:nvPr/>
        </p:nvSpPr>
        <p:spPr>
          <a:xfrm>
            <a:off x="6335719" y="6667500"/>
            <a:ext cx="11557092" cy="0"/>
          </a:xfrm>
          <a:prstGeom prst="line">
            <a:avLst/>
          </a:prstGeom>
          <a:ln w="9525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45" name="TextBox 45"/>
          <p:cNvSpPr txBox="1"/>
          <p:nvPr/>
        </p:nvSpPr>
        <p:spPr>
          <a:xfrm>
            <a:off x="6681762" y="6858955"/>
            <a:ext cx="570768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 err="1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Rooftop</a:t>
            </a:r>
            <a:endParaRPr lang="pt-BR" sz="2000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2805884" y="6858954"/>
            <a:ext cx="508692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R$ 21.552.836</a:t>
            </a:r>
          </a:p>
        </p:txBody>
      </p:sp>
      <p:pic>
        <p:nvPicPr>
          <p:cNvPr id="48" name="Imagem 47" descr="Turismo: Novotel Recife Marina, no Cais de Santa Rita, será inaugurado na  próxima segunda (1°) - Folha PE">
            <a:extLst>
              <a:ext uri="{FF2B5EF4-FFF2-40B4-BE49-F238E27FC236}">
                <a16:creationId xmlns:a16="http://schemas.microsoft.com/office/drawing/2014/main" id="{531409DC-5105-25E1-097A-8947AC2C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355" r="55851"/>
          <a:stretch/>
        </p:blipFill>
        <p:spPr bwMode="auto">
          <a:xfrm>
            <a:off x="-19185" y="1129045"/>
            <a:ext cx="6118239" cy="901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80586D2-CAF0-D7A5-FE2F-52E3B7872DCF}"/>
              </a:ext>
            </a:extLst>
          </p:cNvPr>
          <p:cNvSpPr txBox="1"/>
          <p:nvPr/>
        </p:nvSpPr>
        <p:spPr>
          <a:xfrm>
            <a:off x="6335719" y="7762019"/>
            <a:ext cx="115183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noProof="0" dirty="0"/>
              <a:t>*Observação</a:t>
            </a:r>
            <a:r>
              <a:rPr lang="pt-BR" sz="1600" noProof="0" dirty="0"/>
              <a:t>: Conforme o CADERNO DE ENCARGOS, tópico 10.2: O percentual de COMPARTILHAMENTO DE RECEITA ACESSÓRIA, a ser sugerido pela CONCESSIONÁRIA ao PODER CONCEDENTE quando da proposição de RECEITAS ACESSÓRIAS, deverá ser, no máximo, de 10% (dez por cento) da Receita Operacional Bruta acessória, conforme previsto no CONTRATO.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C7EF054-9664-BB4E-C525-7EA702AD7561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EBEDD548-2ED8-160B-3815-3D6B7494ECC7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2A093B4E-420E-FD0E-CE06-0272FDC60BB2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45758CC1-0126-747E-EB77-B7C6E30B9EA8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2DEFCD18-2CCC-3590-A700-36CAD933A104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2367221D-3DF4-FABC-D444-D2AEE93F7CBB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23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Receitas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8762" y="1628775"/>
            <a:ext cx="117910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Receitas Referenciais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69117" y="2333625"/>
            <a:ext cx="1124065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Previsão de Receita até o Ano Cruzeiro:</a:t>
            </a:r>
          </a:p>
        </p:txBody>
      </p:sp>
      <p:grpSp>
        <p:nvGrpSpPr>
          <p:cNvPr id="33" name="Group 11">
            <a:extLst>
              <a:ext uri="{FF2B5EF4-FFF2-40B4-BE49-F238E27FC236}">
                <a16:creationId xmlns:a16="http://schemas.microsoft.com/office/drawing/2014/main" id="{A994039C-1CBF-9165-6680-55F8FBB4AB28}"/>
              </a:ext>
            </a:extLst>
          </p:cNvPr>
          <p:cNvGrpSpPr/>
          <p:nvPr/>
        </p:nvGrpSpPr>
        <p:grpSpPr>
          <a:xfrm>
            <a:off x="0" y="1143000"/>
            <a:ext cx="6099055" cy="9182100"/>
            <a:chOff x="0" y="0"/>
            <a:chExt cx="944903" cy="1422548"/>
          </a:xfrm>
        </p:grpSpPr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E1A7AAA8-E06F-C6FE-9D45-EC2F3AD42DD1}"/>
                </a:ext>
              </a:extLst>
            </p:cNvPr>
            <p:cNvSpPr/>
            <p:nvPr/>
          </p:nvSpPr>
          <p:spPr>
            <a:xfrm>
              <a:off x="0" y="0"/>
              <a:ext cx="944903" cy="1422548"/>
            </a:xfrm>
            <a:custGeom>
              <a:avLst/>
              <a:gdLst/>
              <a:ahLst/>
              <a:cxnLst/>
              <a:rect l="l" t="t" r="r" b="b"/>
              <a:pathLst>
                <a:path w="944903" h="1422548">
                  <a:moveTo>
                    <a:pt x="0" y="0"/>
                  </a:moveTo>
                  <a:lnTo>
                    <a:pt x="944903" y="0"/>
                  </a:lnTo>
                  <a:lnTo>
                    <a:pt x="944903" y="1422548"/>
                  </a:lnTo>
                  <a:lnTo>
                    <a:pt x="0" y="1422548"/>
                  </a:lnTo>
                  <a:close/>
                </a:path>
              </a:pathLst>
            </a:custGeom>
            <a:blipFill>
              <a:blip r:embed="rId3"/>
              <a:stretch>
                <a:fillRect l="-63195" r="-63195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31B02E2-4E57-4AAF-A7F4-F6AFF2DE98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792297"/>
              </p:ext>
            </p:extLst>
          </p:nvPr>
        </p:nvGraphicFramePr>
        <p:xfrm>
          <a:off x="6280720" y="3061748"/>
          <a:ext cx="11550079" cy="634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B553959-4BB2-5D8B-044B-B7C4F7CB508C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480BBE1C-1D22-116C-24A8-8159F6C13DDA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95959838-6717-B2F1-735F-DA429641E95D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31B67F39-2D2B-61AF-65E5-9E82C659A5D9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0EF3E132-CB90-C755-33B2-DE704A2A8A95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DBED0F7F-F742-984F-7BFF-E8281F166CFE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24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7A4E8-F085-6F96-A895-450625FA7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B9FA158-0C26-4118-639D-53B39EFD7C14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14BBE74-0AB4-8D44-D786-0605552D9A51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AA1E0CF-4968-BC67-4DA9-CDE1D36FB008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E598F0C-EE06-E6B2-7FFB-72BAF89FE3D9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9ACE62C-6911-A8A1-9A41-D8588EDB95ED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A20CF75-5A4B-F92C-A7F2-1E2FFD7E8AF0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B8EF4B6-2F35-B283-0043-04C6CEA510FB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B644BE1-CC36-2638-08C6-6D87C0843BD7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EA38A33-3FE5-D4F9-07F4-FC3C99BDEE78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E4C8994-2246-058F-E5EC-B1DB1B2D975B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E7AF96F-F6DD-AA42-DD92-6A29E4F97C68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A832C9F1-DE0A-FD7F-FB48-31409324EEBA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59B9C21-BF19-D34D-4004-0FE9D6712929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54A419AC-B9D6-4D27-BD6E-B7C060AF63E8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A21908CF-2539-FB8D-CC68-8AD3E51649BD}"/>
              </a:ext>
            </a:extLst>
          </p:cNvPr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Receitas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64E2371A-D296-0488-48D2-0C86BD044382}"/>
              </a:ext>
            </a:extLst>
          </p:cNvPr>
          <p:cNvSpPr txBox="1"/>
          <p:nvPr/>
        </p:nvSpPr>
        <p:spPr>
          <a:xfrm>
            <a:off x="6293441" y="1609304"/>
            <a:ext cx="11791006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Premissas de Referência</a:t>
            </a: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748F4319-04FC-2A53-58CE-6AB4CA191BD9}"/>
              </a:ext>
            </a:extLst>
          </p:cNvPr>
          <p:cNvSpPr txBox="1"/>
          <p:nvPr/>
        </p:nvSpPr>
        <p:spPr>
          <a:xfrm>
            <a:off x="6568618" y="2333260"/>
            <a:ext cx="1124065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r>
              <a:rPr lang="pt-BR" sz="2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A estrutura de Receita ficou definida após sondagem de mercado:</a:t>
            </a:r>
          </a:p>
        </p:txBody>
      </p:sp>
      <p:pic>
        <p:nvPicPr>
          <p:cNvPr id="48" name="Imagem 47" descr="Turismo: Novotel Recife Marina, no Cais de Santa Rita, será inaugurado na  próxima segunda (1°) - Folha PE">
            <a:extLst>
              <a:ext uri="{FF2B5EF4-FFF2-40B4-BE49-F238E27FC236}">
                <a16:creationId xmlns:a16="http://schemas.microsoft.com/office/drawing/2014/main" id="{E130B3AB-C84C-2F47-908F-3095290BF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355" r="55851"/>
          <a:stretch/>
        </p:blipFill>
        <p:spPr bwMode="auto">
          <a:xfrm>
            <a:off x="-19185" y="1129045"/>
            <a:ext cx="6118239" cy="901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A3AC3FE-E4BA-BFA1-2749-45B864F1441E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4A2BE446-7688-E8B0-B3B6-6739F1789208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5AF3DBB4-9DC5-8EC0-4B30-84F6E68A4296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8" name="AutoShape 7">
              <a:extLst>
                <a:ext uri="{FF2B5EF4-FFF2-40B4-BE49-F238E27FC236}">
                  <a16:creationId xmlns:a16="http://schemas.microsoft.com/office/drawing/2014/main" id="{4F07C764-C578-B54F-17C0-88D77DA0051A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79EA09E-9497-3487-543E-9C038A57B0F4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EDA5BB6-5ABE-C58D-474C-203918858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253484"/>
              </p:ext>
            </p:extLst>
          </p:nvPr>
        </p:nvGraphicFramePr>
        <p:xfrm>
          <a:off x="8686800" y="3062603"/>
          <a:ext cx="6648334" cy="2520000"/>
        </p:xfrm>
        <a:graphic>
          <a:graphicData uri="http://schemas.openxmlformats.org/drawingml/2006/table">
            <a:tbl>
              <a:tblPr/>
              <a:tblGrid>
                <a:gridCol w="2642601">
                  <a:extLst>
                    <a:ext uri="{9D8B030D-6E8A-4147-A177-3AD203B41FA5}">
                      <a16:colId xmlns:a16="http://schemas.microsoft.com/office/drawing/2014/main" val="488745433"/>
                    </a:ext>
                  </a:extLst>
                </a:gridCol>
                <a:gridCol w="2184948">
                  <a:extLst>
                    <a:ext uri="{9D8B030D-6E8A-4147-A177-3AD203B41FA5}">
                      <a16:colId xmlns:a16="http://schemas.microsoft.com/office/drawing/2014/main" val="957239176"/>
                    </a:ext>
                  </a:extLst>
                </a:gridCol>
                <a:gridCol w="1820785">
                  <a:extLst>
                    <a:ext uri="{9D8B030D-6E8A-4147-A177-3AD203B41FA5}">
                      <a16:colId xmlns:a16="http://schemas.microsoft.com/office/drawing/2014/main" val="412708604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Tabela de Preços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Carro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Moto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6610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Preço Mensalista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R$ 350,00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R$ 100,00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1012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Preço Diária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R$ 30,00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R$ 20,00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12375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Preço 1 hora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R$ 12,00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R$ 7,00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66558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Preço 1 hora Adicional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R$ 4,00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R$ 2,00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47523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C1B46B0A-EB93-F95F-6A1F-A0C4F204D643}"/>
              </a:ext>
            </a:extLst>
          </p:cNvPr>
          <p:cNvSpPr txBox="1"/>
          <p:nvPr/>
        </p:nvSpPr>
        <p:spPr>
          <a:xfrm>
            <a:off x="6568618" y="6014584"/>
            <a:ext cx="11240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Taxa de ociosidade de Vagas: </a:t>
            </a:r>
            <a:r>
              <a:rPr lang="pt-BR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Giro de Vagas: </a:t>
            </a:r>
            <a:r>
              <a:rPr lang="pt-BR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2,00</a:t>
            </a: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(horista) e </a:t>
            </a:r>
            <a:r>
              <a:rPr lang="pt-BR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1,50</a:t>
            </a: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(demais)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Horário de Funcionamento: </a:t>
            </a:r>
            <a:r>
              <a:rPr lang="pt-BR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06:00 às 22:00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Funcionamento de </a:t>
            </a:r>
            <a:r>
              <a:rPr lang="pt-BR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Segunda à Domingo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Valor do M² da Área Bruta Locável: </a:t>
            </a:r>
            <a:r>
              <a:rPr lang="pt-BR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R$ 60,00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Taxa de Ocupação do ABL: </a:t>
            </a:r>
            <a:r>
              <a:rPr lang="pt-BR" sz="2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85,00%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2983936D-4142-668A-5A02-CCD2C16AADAA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25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3423984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239503" y="1457325"/>
            <a:ext cx="12048497" cy="807802"/>
            <a:chOff x="0" y="0"/>
            <a:chExt cx="3173267" cy="2127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73267" cy="212755"/>
            </a:xfrm>
            <a:custGeom>
              <a:avLst/>
              <a:gdLst/>
              <a:ahLst/>
              <a:cxnLst/>
              <a:rect l="l" t="t" r="r" b="b"/>
              <a:pathLst>
                <a:path w="3173267" h="212755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179984"/>
                  </a:lnTo>
                  <a:cubicBezTo>
                    <a:pt x="3173267" y="198083"/>
                    <a:pt x="3158595" y="212755"/>
                    <a:pt x="3140496" y="212755"/>
                  </a:cubicBezTo>
                  <a:lnTo>
                    <a:pt x="32771" y="212755"/>
                  </a:lnTo>
                  <a:cubicBezTo>
                    <a:pt x="14672" y="212755"/>
                    <a:pt x="0" y="198083"/>
                    <a:pt x="0" y="179984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3173267" cy="222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6485185" y="1568807"/>
            <a:ext cx="791379" cy="558911"/>
          </a:xfrm>
          <a:custGeom>
            <a:avLst/>
            <a:gdLst/>
            <a:ahLst/>
            <a:cxnLst/>
            <a:rect l="l" t="t" r="r" b="b"/>
            <a:pathLst>
              <a:path w="791379" h="558911">
                <a:moveTo>
                  <a:pt x="0" y="0"/>
                </a:moveTo>
                <a:lnTo>
                  <a:pt x="791379" y="0"/>
                </a:lnTo>
                <a:lnTo>
                  <a:pt x="791379" y="558911"/>
                </a:lnTo>
                <a:lnTo>
                  <a:pt x="0" y="558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8" name="TextBox 28"/>
          <p:cNvSpPr txBox="1"/>
          <p:nvPr/>
        </p:nvSpPr>
        <p:spPr>
          <a:xfrm>
            <a:off x="6769117" y="3001200"/>
            <a:ext cx="11240651" cy="537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0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Concorrência.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218762" y="2439225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Modalidade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39503" y="3681994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Critério de Seleção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69117" y="4243894"/>
            <a:ext cx="11240651" cy="111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0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Maior oferta, referente ao maior valor de OUTORGA FIXA a ser paga pela CONCESSIONÁRIA ao PODER CONCEDENTE.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69117" y="6067688"/>
            <a:ext cx="11240651" cy="5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0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30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2.411.842.</a:t>
            </a:r>
            <a:endParaRPr lang="pt-BR" sz="2300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239503" y="6748483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Outorga Variável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69117" y="7310383"/>
            <a:ext cx="11240651" cy="537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0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2,00% da Receita Operacional Bruta.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529344" y="1575513"/>
            <a:ext cx="10216397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Edital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262806" y="7991177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Garantia de Proposta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792420" y="8553078"/>
            <a:ext cx="11240651" cy="5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0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R$ 34</a:t>
            </a:r>
            <a:r>
              <a:rPr lang="pt-BR" sz="230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4.848</a:t>
            </a: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 (0,5% do Valor do Contrato).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239503" y="5505788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Outorga Fixa Mínima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8D2190F3-6F70-5320-9639-0CA118A37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9165"/>
            <a:ext cx="5921715" cy="9001007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BE16F5F2-741B-C190-4232-FA572557DF2C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D8B43322-3D69-2A09-C719-A62BD6742154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B520908E-C735-63D4-2BCA-2BAC1A4BF4B6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" name="AutoShape 7">
              <a:extLst>
                <a:ext uri="{FF2B5EF4-FFF2-40B4-BE49-F238E27FC236}">
                  <a16:creationId xmlns:a16="http://schemas.microsoft.com/office/drawing/2014/main" id="{D22AC951-35A0-DFD7-C119-D707C1877E44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4E2C9F8D-757E-8D97-E726-5766F81DCBF2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06011E58-B94D-8817-A005-CE4226AF6D2B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26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6200" y="10142379"/>
            <a:ext cx="618478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69117" y="2969977"/>
            <a:ext cx="11240651" cy="111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0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Participação aberta a empresas, de forma isolada ou em consórcio.</a:t>
            </a:r>
          </a:p>
          <a:p>
            <a:pPr marL="0" lvl="0" indent="0" algn="just">
              <a:lnSpc>
                <a:spcPts val="460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Não há número máximo de consorciadas.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218762" y="2408002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Participação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18762" y="4317708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Habilitação Técnica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175255" y="5617552"/>
            <a:ext cx="11834513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just">
              <a:lnSpc>
                <a:spcPts val="4600"/>
              </a:lnSpc>
              <a:buAutoNum type="alphaLcParenR"/>
            </a:pPr>
            <a:r>
              <a:rPr lang="pt-BR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A gestão e exploração econômica de empreendimento com circulação mínima de 4.500 pessoas/mês; ou</a:t>
            </a:r>
          </a:p>
          <a:p>
            <a:pPr marL="457200" lvl="0" indent="-457200" algn="just">
              <a:lnSpc>
                <a:spcPts val="4600"/>
              </a:lnSpc>
              <a:buAutoNum type="alphaLcParenR"/>
            </a:pPr>
            <a:r>
              <a:rPr lang="pt-BR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A Execução de contrato público de concessão de uso de bem público (comum, administrativa ou patrocinada), com comprovação do atendimento do objeto contratual.</a:t>
            </a:r>
            <a:endParaRPr lang="pt-BR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457200" algn="just">
              <a:lnSpc>
                <a:spcPts val="4600"/>
              </a:lnSpc>
              <a:buAutoNum type="alphaLcParenR"/>
            </a:pPr>
            <a:r>
              <a:rPr lang="pt-BR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Somado a qualquer uma das qualificações anteriores, o Licitante deverá demonstrar a capacidade de incorporação ou construção de empreendimentos imobiliários, totalizando 7.000 m² de área construída, sendo pelo menos 3.000 m² em um único contrato ou empreendimento. Este critério poderá ser integralmente atestado por meio de empresas terceirizadas subcontratadas pela LICITANTE.</a:t>
            </a:r>
            <a:endParaRPr lang="pt-BR" strike="sngStrike" noProof="0" dirty="0">
              <a:solidFill>
                <a:srgbClr val="1B376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6239503" y="1457325"/>
            <a:ext cx="12048497" cy="807802"/>
            <a:chOff x="0" y="0"/>
            <a:chExt cx="3173267" cy="21275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173267" cy="212755"/>
            </a:xfrm>
            <a:custGeom>
              <a:avLst/>
              <a:gdLst/>
              <a:ahLst/>
              <a:cxnLst/>
              <a:rect l="l" t="t" r="r" b="b"/>
              <a:pathLst>
                <a:path w="3173267" h="212755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179984"/>
                  </a:lnTo>
                  <a:cubicBezTo>
                    <a:pt x="3173267" y="198083"/>
                    <a:pt x="3158595" y="212755"/>
                    <a:pt x="3140496" y="212755"/>
                  </a:cubicBezTo>
                  <a:lnTo>
                    <a:pt x="32771" y="212755"/>
                  </a:lnTo>
                  <a:cubicBezTo>
                    <a:pt x="14672" y="212755"/>
                    <a:pt x="0" y="198083"/>
                    <a:pt x="0" y="179984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3173267" cy="222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6485185" y="1568807"/>
            <a:ext cx="791379" cy="558911"/>
          </a:xfrm>
          <a:custGeom>
            <a:avLst/>
            <a:gdLst/>
            <a:ahLst/>
            <a:cxnLst/>
            <a:rect l="l" t="t" r="r" b="b"/>
            <a:pathLst>
              <a:path w="791379" h="558911">
                <a:moveTo>
                  <a:pt x="0" y="0"/>
                </a:moveTo>
                <a:lnTo>
                  <a:pt x="791379" y="0"/>
                </a:lnTo>
                <a:lnTo>
                  <a:pt x="791379" y="558911"/>
                </a:lnTo>
                <a:lnTo>
                  <a:pt x="0" y="558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3" name="TextBox 33"/>
          <p:cNvSpPr txBox="1"/>
          <p:nvPr/>
        </p:nvSpPr>
        <p:spPr>
          <a:xfrm>
            <a:off x="7529344" y="1575513"/>
            <a:ext cx="10216397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Edital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69117" y="4965333"/>
            <a:ext cx="11240651" cy="5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00"/>
              </a:lnSpc>
            </a:pPr>
            <a:r>
              <a:rPr lang="pt-BR" sz="2300" u="sng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Apresentação de atestados que comprovem:</a:t>
            </a:r>
          </a:p>
        </p:txBody>
      </p:sp>
      <p:pic>
        <p:nvPicPr>
          <p:cNvPr id="35" name="Imagem 34" descr="Blog Grande Recife notícias Mobilidade Pe: Pátio da feira livre do Cais de  Santa Rita terá cobertura de R$ 3,5 mi Previsão é de seis meses para a  conclusão do projeto">
            <a:extLst>
              <a:ext uri="{FF2B5EF4-FFF2-40B4-BE49-F238E27FC236}">
                <a16:creationId xmlns:a16="http://schemas.microsoft.com/office/drawing/2014/main" id="{ADCCC7EF-1F80-0345-FD58-4FC8DBD3D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8" r="12248"/>
          <a:stretch/>
        </p:blipFill>
        <p:spPr bwMode="auto">
          <a:xfrm>
            <a:off x="-24063" y="1173149"/>
            <a:ext cx="6123118" cy="8963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375C6D20-15D5-2A8C-B175-2920451B2749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C265F4D5-D407-DD64-78BB-B418B271688F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D137B384-3364-D38C-EC9E-02036D4469AE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6" name="AutoShape 7">
              <a:extLst>
                <a:ext uri="{FF2B5EF4-FFF2-40B4-BE49-F238E27FC236}">
                  <a16:creationId xmlns:a16="http://schemas.microsoft.com/office/drawing/2014/main" id="{D960DAEC-7A1C-2EE1-2466-A7E8DF007D29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9EDC52F0-47D6-38EC-A785-3AEEEAA58563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8D988EB0-2C34-B94D-60B7-4CC58797BD66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27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239503" y="1457325"/>
            <a:ext cx="12048497" cy="807802"/>
            <a:chOff x="0" y="0"/>
            <a:chExt cx="3173267" cy="21275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73267" cy="212755"/>
            </a:xfrm>
            <a:custGeom>
              <a:avLst/>
              <a:gdLst/>
              <a:ahLst/>
              <a:cxnLst/>
              <a:rect l="l" t="t" r="r" b="b"/>
              <a:pathLst>
                <a:path w="3173267" h="212755">
                  <a:moveTo>
                    <a:pt x="32771" y="0"/>
                  </a:moveTo>
                  <a:lnTo>
                    <a:pt x="3140496" y="0"/>
                  </a:lnTo>
                  <a:cubicBezTo>
                    <a:pt x="3158595" y="0"/>
                    <a:pt x="3173267" y="14672"/>
                    <a:pt x="3173267" y="32771"/>
                  </a:cubicBezTo>
                  <a:lnTo>
                    <a:pt x="3173267" y="179984"/>
                  </a:lnTo>
                  <a:cubicBezTo>
                    <a:pt x="3173267" y="198083"/>
                    <a:pt x="3158595" y="212755"/>
                    <a:pt x="3140496" y="212755"/>
                  </a:cubicBezTo>
                  <a:lnTo>
                    <a:pt x="32771" y="212755"/>
                  </a:lnTo>
                  <a:cubicBezTo>
                    <a:pt x="14672" y="212755"/>
                    <a:pt x="0" y="198083"/>
                    <a:pt x="0" y="179984"/>
                  </a:cubicBezTo>
                  <a:lnTo>
                    <a:pt x="0" y="32771"/>
                  </a:lnTo>
                  <a:cubicBezTo>
                    <a:pt x="0" y="14672"/>
                    <a:pt x="14672" y="0"/>
                    <a:pt x="327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3173267" cy="222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6616440" y="1600821"/>
            <a:ext cx="528870" cy="558911"/>
          </a:xfrm>
          <a:custGeom>
            <a:avLst/>
            <a:gdLst/>
            <a:ahLst/>
            <a:cxnLst/>
            <a:rect l="l" t="t" r="r" b="b"/>
            <a:pathLst>
              <a:path w="528870" h="558911">
                <a:moveTo>
                  <a:pt x="0" y="0"/>
                </a:moveTo>
                <a:lnTo>
                  <a:pt x="528869" y="0"/>
                </a:lnTo>
                <a:lnTo>
                  <a:pt x="528869" y="558911"/>
                </a:lnTo>
                <a:lnTo>
                  <a:pt x="0" y="558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8" name="TextBox 28"/>
          <p:cNvSpPr txBox="1"/>
          <p:nvPr/>
        </p:nvSpPr>
        <p:spPr>
          <a:xfrm>
            <a:off x="7529344" y="1575513"/>
            <a:ext cx="10216397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Contrato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69118" y="3020235"/>
            <a:ext cx="10085139" cy="202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220"/>
              </a:lnSpc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Constituição e Integralização de Capital na SPE;</a:t>
            </a:r>
          </a:p>
          <a:p>
            <a:pPr marL="342900" indent="-342900" algn="just">
              <a:lnSpc>
                <a:spcPts val="3220"/>
              </a:lnSpc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Prestação da Garantia de Execução;</a:t>
            </a:r>
          </a:p>
          <a:p>
            <a:pPr marL="342900" indent="-342900" algn="just">
              <a:lnSpc>
                <a:spcPts val="3220"/>
              </a:lnSpc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Comprovação de Regularidade Fiscal e Trabalhista; </a:t>
            </a:r>
          </a:p>
          <a:p>
            <a:pPr marL="342900" indent="-342900" algn="just">
              <a:lnSpc>
                <a:spcPts val="3220"/>
              </a:lnSpc>
              <a:buFont typeface="Arial" panose="020B0604020202020204" pitchFamily="34" charset="0"/>
              <a:buChar char="•"/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Comprovação de vínculo com profissional habilitado e responsável pela gestão, manutenção, projeto e execução das obras.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218762" y="2341327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Condições para Assinatura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239503" y="5225112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Ordem de Início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81149" y="5923381"/>
            <a:ext cx="11309921" cy="38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2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Após pagamento 20% de Outorga Fixa.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39503" y="6473652"/>
            <a:ext cx="1179100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Reversão dos Ativos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81149" y="7053855"/>
            <a:ext cx="11309921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Reversão dos ativos ao Poder Público ao final do prazo da concessão;</a:t>
            </a:r>
          </a:p>
          <a:p>
            <a:pPr marL="0" lvl="0" indent="0" algn="just">
              <a:lnSpc>
                <a:spcPts val="3220"/>
              </a:lnSpc>
            </a:pPr>
            <a:r>
              <a:rPr lang="pt-BR" sz="2300" b="1" u="sng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Não há transferência</a:t>
            </a:r>
            <a:r>
              <a:rPr lang="pt-BR" sz="2300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 da propriedade do ativo ao setor Privado.</a:t>
            </a:r>
          </a:p>
        </p:txBody>
      </p:sp>
      <p:pic>
        <p:nvPicPr>
          <p:cNvPr id="37" name="Imagem 36" descr="Pin page">
            <a:extLst>
              <a:ext uri="{FF2B5EF4-FFF2-40B4-BE49-F238E27FC236}">
                <a16:creationId xmlns:a16="http://schemas.microsoft.com/office/drawing/2014/main" id="{AE211C84-9FC3-EDFB-E1B8-6C878BC6B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-156" r="17264" b="156"/>
          <a:stretch/>
        </p:blipFill>
        <p:spPr bwMode="auto">
          <a:xfrm>
            <a:off x="0" y="1143000"/>
            <a:ext cx="6108580" cy="8999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7C7D818A-5DBF-121D-73E2-3DBAC8925AC1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1A5B0BD8-C2EC-7A13-5F18-A713B9747842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FC991695-1178-A91A-FDC6-A3E305F1ED42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4" name="AutoShape 7">
              <a:extLst>
                <a:ext uri="{FF2B5EF4-FFF2-40B4-BE49-F238E27FC236}">
                  <a16:creationId xmlns:a16="http://schemas.microsoft.com/office/drawing/2014/main" id="{488CBA71-15F4-5F71-E0C3-03F411918354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1D3640AA-13EB-1B92-073E-8776B9B0A03E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3" name="TextBox 23">
            <a:extLst>
              <a:ext uri="{FF2B5EF4-FFF2-40B4-BE49-F238E27FC236}">
                <a16:creationId xmlns:a16="http://schemas.microsoft.com/office/drawing/2014/main" id="{5382F60C-7FD5-B89C-854C-6FFA29184D79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28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/>
          <p:cNvSpPr txBox="1"/>
          <p:nvPr/>
        </p:nvSpPr>
        <p:spPr>
          <a:xfrm>
            <a:off x="139285" y="200703"/>
            <a:ext cx="12203713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– Benefícios Estimados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91351" y="9089720"/>
            <a:ext cx="1795847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R$4.226.038,52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202403" y="1847813"/>
            <a:ext cx="3709275" cy="1171775"/>
            <a:chOff x="0" y="0"/>
            <a:chExt cx="976928" cy="3086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6928" cy="308616"/>
            </a:xfrm>
            <a:custGeom>
              <a:avLst/>
              <a:gdLst/>
              <a:ahLst/>
              <a:cxnLst/>
              <a:rect l="l" t="t" r="r" b="b"/>
              <a:pathLst>
                <a:path w="976928" h="308616">
                  <a:moveTo>
                    <a:pt x="106446" y="0"/>
                  </a:moveTo>
                  <a:lnTo>
                    <a:pt x="870482" y="0"/>
                  </a:lnTo>
                  <a:cubicBezTo>
                    <a:pt x="929271" y="0"/>
                    <a:pt x="976928" y="47658"/>
                    <a:pt x="976928" y="106446"/>
                  </a:cubicBezTo>
                  <a:lnTo>
                    <a:pt x="976928" y="202169"/>
                  </a:lnTo>
                  <a:cubicBezTo>
                    <a:pt x="976928" y="260958"/>
                    <a:pt x="929271" y="308616"/>
                    <a:pt x="870482" y="308616"/>
                  </a:cubicBezTo>
                  <a:lnTo>
                    <a:pt x="106446" y="308616"/>
                  </a:lnTo>
                  <a:cubicBezTo>
                    <a:pt x="47658" y="308616"/>
                    <a:pt x="0" y="260958"/>
                    <a:pt x="0" y="202169"/>
                  </a:cubicBezTo>
                  <a:lnTo>
                    <a:pt x="0" y="106446"/>
                  </a:lnTo>
                  <a:cubicBezTo>
                    <a:pt x="0" y="47658"/>
                    <a:pt x="47658" y="0"/>
                    <a:pt x="1064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976928" cy="318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092269" y="1847813"/>
            <a:ext cx="4296700" cy="1171775"/>
            <a:chOff x="0" y="0"/>
            <a:chExt cx="1131641" cy="3086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31641" cy="308616"/>
            </a:xfrm>
            <a:custGeom>
              <a:avLst/>
              <a:gdLst/>
              <a:ahLst/>
              <a:cxnLst/>
              <a:rect l="l" t="t" r="r" b="b"/>
              <a:pathLst>
                <a:path w="1131641" h="308616">
                  <a:moveTo>
                    <a:pt x="91893" y="0"/>
                  </a:moveTo>
                  <a:lnTo>
                    <a:pt x="1039748" y="0"/>
                  </a:lnTo>
                  <a:cubicBezTo>
                    <a:pt x="1090499" y="0"/>
                    <a:pt x="1131641" y="41142"/>
                    <a:pt x="1131641" y="91893"/>
                  </a:cubicBezTo>
                  <a:lnTo>
                    <a:pt x="1131641" y="216722"/>
                  </a:lnTo>
                  <a:cubicBezTo>
                    <a:pt x="1131641" y="267473"/>
                    <a:pt x="1090499" y="308616"/>
                    <a:pt x="1039748" y="308616"/>
                  </a:cubicBezTo>
                  <a:lnTo>
                    <a:pt x="91893" y="308616"/>
                  </a:lnTo>
                  <a:cubicBezTo>
                    <a:pt x="41142" y="308616"/>
                    <a:pt x="0" y="267473"/>
                    <a:pt x="0" y="216722"/>
                  </a:cubicBezTo>
                  <a:lnTo>
                    <a:pt x="0" y="91893"/>
                  </a:lnTo>
                  <a:cubicBezTo>
                    <a:pt x="0" y="41142"/>
                    <a:pt x="41142" y="0"/>
                    <a:pt x="918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1131641" cy="318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569560" y="1847813"/>
            <a:ext cx="3709275" cy="1171775"/>
            <a:chOff x="0" y="0"/>
            <a:chExt cx="976928" cy="3086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6928" cy="308616"/>
            </a:xfrm>
            <a:custGeom>
              <a:avLst/>
              <a:gdLst/>
              <a:ahLst/>
              <a:cxnLst/>
              <a:rect l="l" t="t" r="r" b="b"/>
              <a:pathLst>
                <a:path w="976928" h="308616">
                  <a:moveTo>
                    <a:pt x="106446" y="0"/>
                  </a:moveTo>
                  <a:lnTo>
                    <a:pt x="870482" y="0"/>
                  </a:lnTo>
                  <a:cubicBezTo>
                    <a:pt x="929271" y="0"/>
                    <a:pt x="976928" y="47658"/>
                    <a:pt x="976928" y="106446"/>
                  </a:cubicBezTo>
                  <a:lnTo>
                    <a:pt x="976928" y="202169"/>
                  </a:lnTo>
                  <a:cubicBezTo>
                    <a:pt x="976928" y="260958"/>
                    <a:pt x="929271" y="308616"/>
                    <a:pt x="870482" y="308616"/>
                  </a:cubicBezTo>
                  <a:lnTo>
                    <a:pt x="106446" y="308616"/>
                  </a:lnTo>
                  <a:cubicBezTo>
                    <a:pt x="47658" y="308616"/>
                    <a:pt x="0" y="260958"/>
                    <a:pt x="0" y="202169"/>
                  </a:cubicBezTo>
                  <a:lnTo>
                    <a:pt x="0" y="106446"/>
                  </a:lnTo>
                  <a:cubicBezTo>
                    <a:pt x="0" y="47658"/>
                    <a:pt x="47658" y="0"/>
                    <a:pt x="1064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976928" cy="318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6725363" y="2190850"/>
            <a:ext cx="2666209" cy="466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pt-BR" sz="2999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OBRIGAÇÕES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07515" y="1966939"/>
            <a:ext cx="266620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pt-BR" sz="2999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PROJEÇÕES FINANCEIRAS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830327" y="2190776"/>
            <a:ext cx="318774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pt-BR" sz="2999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ARRECADAÇÕES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6203830" y="3171988"/>
            <a:ext cx="3709275" cy="1171775"/>
            <a:chOff x="0" y="0"/>
            <a:chExt cx="976928" cy="3086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76928" cy="308616"/>
            </a:xfrm>
            <a:custGeom>
              <a:avLst/>
              <a:gdLst/>
              <a:ahLst/>
              <a:cxnLst/>
              <a:rect l="l" t="t" r="r" b="b"/>
              <a:pathLst>
                <a:path w="976928" h="308616">
                  <a:moveTo>
                    <a:pt x="106446" y="0"/>
                  </a:moveTo>
                  <a:lnTo>
                    <a:pt x="870482" y="0"/>
                  </a:lnTo>
                  <a:cubicBezTo>
                    <a:pt x="929271" y="0"/>
                    <a:pt x="976928" y="47658"/>
                    <a:pt x="976928" y="106446"/>
                  </a:cubicBezTo>
                  <a:lnTo>
                    <a:pt x="976928" y="202169"/>
                  </a:lnTo>
                  <a:cubicBezTo>
                    <a:pt x="976928" y="260958"/>
                    <a:pt x="929271" y="308616"/>
                    <a:pt x="870482" y="308616"/>
                  </a:cubicBezTo>
                  <a:lnTo>
                    <a:pt x="106446" y="308616"/>
                  </a:lnTo>
                  <a:cubicBezTo>
                    <a:pt x="47658" y="308616"/>
                    <a:pt x="0" y="260958"/>
                    <a:pt x="0" y="202169"/>
                  </a:cubicBezTo>
                  <a:lnTo>
                    <a:pt x="0" y="106446"/>
                  </a:lnTo>
                  <a:cubicBezTo>
                    <a:pt x="0" y="47658"/>
                    <a:pt x="47658" y="0"/>
                    <a:pt x="1064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9525"/>
              <a:ext cx="976928" cy="318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203830" y="4496163"/>
            <a:ext cx="3709275" cy="1171775"/>
            <a:chOff x="0" y="0"/>
            <a:chExt cx="976928" cy="30861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76928" cy="308616"/>
            </a:xfrm>
            <a:custGeom>
              <a:avLst/>
              <a:gdLst/>
              <a:ahLst/>
              <a:cxnLst/>
              <a:rect l="l" t="t" r="r" b="b"/>
              <a:pathLst>
                <a:path w="976928" h="308616">
                  <a:moveTo>
                    <a:pt x="106446" y="0"/>
                  </a:moveTo>
                  <a:lnTo>
                    <a:pt x="870482" y="0"/>
                  </a:lnTo>
                  <a:cubicBezTo>
                    <a:pt x="929271" y="0"/>
                    <a:pt x="976928" y="47658"/>
                    <a:pt x="976928" y="106446"/>
                  </a:cubicBezTo>
                  <a:lnTo>
                    <a:pt x="976928" y="202169"/>
                  </a:lnTo>
                  <a:cubicBezTo>
                    <a:pt x="976928" y="260958"/>
                    <a:pt x="929271" y="308616"/>
                    <a:pt x="870482" y="308616"/>
                  </a:cubicBezTo>
                  <a:lnTo>
                    <a:pt x="106446" y="308616"/>
                  </a:lnTo>
                  <a:cubicBezTo>
                    <a:pt x="47658" y="308616"/>
                    <a:pt x="0" y="260958"/>
                    <a:pt x="0" y="202169"/>
                  </a:cubicBezTo>
                  <a:lnTo>
                    <a:pt x="0" y="106446"/>
                  </a:lnTo>
                  <a:cubicBezTo>
                    <a:pt x="0" y="47658"/>
                    <a:pt x="47658" y="0"/>
                    <a:pt x="1064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976928" cy="318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203830" y="5820337"/>
            <a:ext cx="3709275" cy="1267025"/>
            <a:chOff x="0" y="0"/>
            <a:chExt cx="976928" cy="33370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76928" cy="333702"/>
            </a:xfrm>
            <a:custGeom>
              <a:avLst/>
              <a:gdLst/>
              <a:ahLst/>
              <a:cxnLst/>
              <a:rect l="l" t="t" r="r" b="b"/>
              <a:pathLst>
                <a:path w="976928" h="333702">
                  <a:moveTo>
                    <a:pt x="106446" y="0"/>
                  </a:moveTo>
                  <a:lnTo>
                    <a:pt x="870482" y="0"/>
                  </a:lnTo>
                  <a:cubicBezTo>
                    <a:pt x="929271" y="0"/>
                    <a:pt x="976928" y="47658"/>
                    <a:pt x="976928" y="106446"/>
                  </a:cubicBezTo>
                  <a:lnTo>
                    <a:pt x="976928" y="227256"/>
                  </a:lnTo>
                  <a:cubicBezTo>
                    <a:pt x="976928" y="286044"/>
                    <a:pt x="929271" y="333702"/>
                    <a:pt x="870482" y="333702"/>
                  </a:cubicBezTo>
                  <a:lnTo>
                    <a:pt x="106446" y="333702"/>
                  </a:lnTo>
                  <a:cubicBezTo>
                    <a:pt x="47658" y="333702"/>
                    <a:pt x="0" y="286044"/>
                    <a:pt x="0" y="227256"/>
                  </a:cubicBezTo>
                  <a:lnTo>
                    <a:pt x="0" y="106446"/>
                  </a:lnTo>
                  <a:cubicBezTo>
                    <a:pt x="0" y="47658"/>
                    <a:pt x="47658" y="0"/>
                    <a:pt x="1064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976928" cy="343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202403" y="7182612"/>
            <a:ext cx="6038216" cy="2414676"/>
            <a:chOff x="0" y="0"/>
            <a:chExt cx="1590312" cy="63596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590312" cy="635964"/>
            </a:xfrm>
            <a:custGeom>
              <a:avLst/>
              <a:gdLst/>
              <a:ahLst/>
              <a:cxnLst/>
              <a:rect l="l" t="t" r="r" b="b"/>
              <a:pathLst>
                <a:path w="1590312" h="635964">
                  <a:moveTo>
                    <a:pt x="65390" y="0"/>
                  </a:moveTo>
                  <a:lnTo>
                    <a:pt x="1524922" y="0"/>
                  </a:lnTo>
                  <a:cubicBezTo>
                    <a:pt x="1542265" y="0"/>
                    <a:pt x="1558897" y="6889"/>
                    <a:pt x="1571160" y="19152"/>
                  </a:cubicBezTo>
                  <a:cubicBezTo>
                    <a:pt x="1583423" y="31415"/>
                    <a:pt x="1590312" y="48047"/>
                    <a:pt x="1590312" y="65390"/>
                  </a:cubicBezTo>
                  <a:lnTo>
                    <a:pt x="1590312" y="570574"/>
                  </a:lnTo>
                  <a:cubicBezTo>
                    <a:pt x="1590312" y="606688"/>
                    <a:pt x="1561036" y="635964"/>
                    <a:pt x="1524922" y="635964"/>
                  </a:cubicBezTo>
                  <a:lnTo>
                    <a:pt x="65390" y="635964"/>
                  </a:lnTo>
                  <a:cubicBezTo>
                    <a:pt x="29276" y="635964"/>
                    <a:pt x="0" y="606688"/>
                    <a:pt x="0" y="570574"/>
                  </a:cubicBezTo>
                  <a:lnTo>
                    <a:pt x="0" y="65390"/>
                  </a:lnTo>
                  <a:cubicBezTo>
                    <a:pt x="0" y="29276"/>
                    <a:pt x="29276" y="0"/>
                    <a:pt x="653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9525"/>
              <a:ext cx="1590312" cy="645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569560" y="3143413"/>
            <a:ext cx="3718440" cy="1910062"/>
            <a:chOff x="0" y="0"/>
            <a:chExt cx="979342" cy="50306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979342" cy="503062"/>
            </a:xfrm>
            <a:custGeom>
              <a:avLst/>
              <a:gdLst/>
              <a:ahLst/>
              <a:cxnLst/>
              <a:rect l="l" t="t" r="r" b="b"/>
              <a:pathLst>
                <a:path w="979342" h="503062">
                  <a:moveTo>
                    <a:pt x="106184" y="0"/>
                  </a:moveTo>
                  <a:lnTo>
                    <a:pt x="873158" y="0"/>
                  </a:lnTo>
                  <a:cubicBezTo>
                    <a:pt x="901320" y="0"/>
                    <a:pt x="928328" y="11187"/>
                    <a:pt x="948242" y="31101"/>
                  </a:cubicBezTo>
                  <a:cubicBezTo>
                    <a:pt x="968155" y="51014"/>
                    <a:pt x="979342" y="78022"/>
                    <a:pt x="979342" y="106184"/>
                  </a:cubicBezTo>
                  <a:lnTo>
                    <a:pt x="979342" y="396878"/>
                  </a:lnTo>
                  <a:cubicBezTo>
                    <a:pt x="979342" y="455522"/>
                    <a:pt x="931802" y="503062"/>
                    <a:pt x="873158" y="503062"/>
                  </a:cubicBezTo>
                  <a:lnTo>
                    <a:pt x="106184" y="503062"/>
                  </a:lnTo>
                  <a:cubicBezTo>
                    <a:pt x="78022" y="503062"/>
                    <a:pt x="51014" y="491874"/>
                    <a:pt x="31101" y="471961"/>
                  </a:cubicBezTo>
                  <a:cubicBezTo>
                    <a:pt x="11187" y="452048"/>
                    <a:pt x="0" y="425040"/>
                    <a:pt x="0" y="396878"/>
                  </a:cubicBezTo>
                  <a:lnTo>
                    <a:pt x="0" y="106184"/>
                  </a:lnTo>
                  <a:cubicBezTo>
                    <a:pt x="0" y="78022"/>
                    <a:pt x="11187" y="51014"/>
                    <a:pt x="31101" y="31101"/>
                  </a:cubicBezTo>
                  <a:cubicBezTo>
                    <a:pt x="51014" y="11187"/>
                    <a:pt x="78022" y="0"/>
                    <a:pt x="1061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9525"/>
              <a:ext cx="979342" cy="512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092269" y="3171988"/>
            <a:ext cx="2148350" cy="1910062"/>
            <a:chOff x="0" y="0"/>
            <a:chExt cx="565821" cy="503062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65821" cy="503062"/>
            </a:xfrm>
            <a:custGeom>
              <a:avLst/>
              <a:gdLst/>
              <a:ahLst/>
              <a:cxnLst/>
              <a:rect l="l" t="t" r="r" b="b"/>
              <a:pathLst>
                <a:path w="565821" h="503062">
                  <a:moveTo>
                    <a:pt x="183787" y="0"/>
                  </a:moveTo>
                  <a:lnTo>
                    <a:pt x="382034" y="0"/>
                  </a:lnTo>
                  <a:cubicBezTo>
                    <a:pt x="483536" y="0"/>
                    <a:pt x="565821" y="82284"/>
                    <a:pt x="565821" y="183787"/>
                  </a:cubicBezTo>
                  <a:lnTo>
                    <a:pt x="565821" y="319275"/>
                  </a:lnTo>
                  <a:cubicBezTo>
                    <a:pt x="565821" y="420778"/>
                    <a:pt x="483536" y="503062"/>
                    <a:pt x="382034" y="503062"/>
                  </a:cubicBezTo>
                  <a:lnTo>
                    <a:pt x="183787" y="503062"/>
                  </a:lnTo>
                  <a:cubicBezTo>
                    <a:pt x="82284" y="503062"/>
                    <a:pt x="0" y="420778"/>
                    <a:pt x="0" y="319275"/>
                  </a:cubicBezTo>
                  <a:lnTo>
                    <a:pt x="0" y="183787"/>
                  </a:lnTo>
                  <a:cubicBezTo>
                    <a:pt x="0" y="82284"/>
                    <a:pt x="82284" y="0"/>
                    <a:pt x="1837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9525"/>
              <a:ext cx="565821" cy="512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2330915" y="3171988"/>
            <a:ext cx="2148350" cy="1910062"/>
            <a:chOff x="0" y="0"/>
            <a:chExt cx="565821" cy="50306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565821" cy="503062"/>
            </a:xfrm>
            <a:custGeom>
              <a:avLst/>
              <a:gdLst/>
              <a:ahLst/>
              <a:cxnLst/>
              <a:rect l="l" t="t" r="r" b="b"/>
              <a:pathLst>
                <a:path w="565821" h="503062">
                  <a:moveTo>
                    <a:pt x="183787" y="0"/>
                  </a:moveTo>
                  <a:lnTo>
                    <a:pt x="382034" y="0"/>
                  </a:lnTo>
                  <a:cubicBezTo>
                    <a:pt x="483536" y="0"/>
                    <a:pt x="565821" y="82284"/>
                    <a:pt x="565821" y="183787"/>
                  </a:cubicBezTo>
                  <a:lnTo>
                    <a:pt x="565821" y="319275"/>
                  </a:lnTo>
                  <a:cubicBezTo>
                    <a:pt x="565821" y="420778"/>
                    <a:pt x="483536" y="503062"/>
                    <a:pt x="382034" y="503062"/>
                  </a:cubicBezTo>
                  <a:lnTo>
                    <a:pt x="183787" y="503062"/>
                  </a:lnTo>
                  <a:cubicBezTo>
                    <a:pt x="82284" y="503062"/>
                    <a:pt x="0" y="420778"/>
                    <a:pt x="0" y="319275"/>
                  </a:cubicBezTo>
                  <a:lnTo>
                    <a:pt x="0" y="183787"/>
                  </a:lnTo>
                  <a:cubicBezTo>
                    <a:pt x="0" y="82284"/>
                    <a:pt x="82284" y="0"/>
                    <a:pt x="1837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9525"/>
              <a:ext cx="565821" cy="512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0092269" y="5177300"/>
            <a:ext cx="2148350" cy="1910062"/>
            <a:chOff x="0" y="0"/>
            <a:chExt cx="565821" cy="503062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565821" cy="503062"/>
            </a:xfrm>
            <a:custGeom>
              <a:avLst/>
              <a:gdLst/>
              <a:ahLst/>
              <a:cxnLst/>
              <a:rect l="l" t="t" r="r" b="b"/>
              <a:pathLst>
                <a:path w="565821" h="503062">
                  <a:moveTo>
                    <a:pt x="183787" y="0"/>
                  </a:moveTo>
                  <a:lnTo>
                    <a:pt x="382034" y="0"/>
                  </a:lnTo>
                  <a:cubicBezTo>
                    <a:pt x="483536" y="0"/>
                    <a:pt x="565821" y="82284"/>
                    <a:pt x="565821" y="183787"/>
                  </a:cubicBezTo>
                  <a:lnTo>
                    <a:pt x="565821" y="319275"/>
                  </a:lnTo>
                  <a:cubicBezTo>
                    <a:pt x="565821" y="420778"/>
                    <a:pt x="483536" y="503062"/>
                    <a:pt x="382034" y="503062"/>
                  </a:cubicBezTo>
                  <a:lnTo>
                    <a:pt x="183787" y="503062"/>
                  </a:lnTo>
                  <a:cubicBezTo>
                    <a:pt x="82284" y="503062"/>
                    <a:pt x="0" y="420778"/>
                    <a:pt x="0" y="319275"/>
                  </a:cubicBezTo>
                  <a:lnTo>
                    <a:pt x="0" y="183787"/>
                  </a:lnTo>
                  <a:cubicBezTo>
                    <a:pt x="0" y="82284"/>
                    <a:pt x="82284" y="0"/>
                    <a:pt x="1837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9525"/>
              <a:ext cx="565821" cy="512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2330915" y="5177300"/>
            <a:ext cx="2148350" cy="1910062"/>
            <a:chOff x="0" y="0"/>
            <a:chExt cx="565821" cy="503062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565821" cy="503062"/>
            </a:xfrm>
            <a:custGeom>
              <a:avLst/>
              <a:gdLst/>
              <a:ahLst/>
              <a:cxnLst/>
              <a:rect l="l" t="t" r="r" b="b"/>
              <a:pathLst>
                <a:path w="565821" h="503062">
                  <a:moveTo>
                    <a:pt x="183787" y="0"/>
                  </a:moveTo>
                  <a:lnTo>
                    <a:pt x="382034" y="0"/>
                  </a:lnTo>
                  <a:cubicBezTo>
                    <a:pt x="483536" y="0"/>
                    <a:pt x="565821" y="82284"/>
                    <a:pt x="565821" y="183787"/>
                  </a:cubicBezTo>
                  <a:lnTo>
                    <a:pt x="565821" y="319275"/>
                  </a:lnTo>
                  <a:cubicBezTo>
                    <a:pt x="565821" y="420778"/>
                    <a:pt x="483536" y="503062"/>
                    <a:pt x="382034" y="503062"/>
                  </a:cubicBezTo>
                  <a:lnTo>
                    <a:pt x="183787" y="503062"/>
                  </a:lnTo>
                  <a:cubicBezTo>
                    <a:pt x="82284" y="503062"/>
                    <a:pt x="0" y="420778"/>
                    <a:pt x="0" y="319275"/>
                  </a:cubicBezTo>
                  <a:lnTo>
                    <a:pt x="0" y="183787"/>
                  </a:lnTo>
                  <a:cubicBezTo>
                    <a:pt x="0" y="82284"/>
                    <a:pt x="82284" y="0"/>
                    <a:pt x="1837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9525"/>
              <a:ext cx="565821" cy="512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4560395" y="5177300"/>
            <a:ext cx="3718440" cy="1910062"/>
            <a:chOff x="0" y="0"/>
            <a:chExt cx="979342" cy="503062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979342" cy="503062"/>
            </a:xfrm>
            <a:custGeom>
              <a:avLst/>
              <a:gdLst/>
              <a:ahLst/>
              <a:cxnLst/>
              <a:rect l="l" t="t" r="r" b="b"/>
              <a:pathLst>
                <a:path w="979342" h="503062">
                  <a:moveTo>
                    <a:pt x="106184" y="0"/>
                  </a:moveTo>
                  <a:lnTo>
                    <a:pt x="873158" y="0"/>
                  </a:lnTo>
                  <a:cubicBezTo>
                    <a:pt x="901320" y="0"/>
                    <a:pt x="928328" y="11187"/>
                    <a:pt x="948242" y="31101"/>
                  </a:cubicBezTo>
                  <a:cubicBezTo>
                    <a:pt x="968155" y="51014"/>
                    <a:pt x="979342" y="78022"/>
                    <a:pt x="979342" y="106184"/>
                  </a:cubicBezTo>
                  <a:lnTo>
                    <a:pt x="979342" y="396878"/>
                  </a:lnTo>
                  <a:cubicBezTo>
                    <a:pt x="979342" y="455522"/>
                    <a:pt x="931802" y="503062"/>
                    <a:pt x="873158" y="503062"/>
                  </a:cubicBezTo>
                  <a:lnTo>
                    <a:pt x="106184" y="503062"/>
                  </a:lnTo>
                  <a:cubicBezTo>
                    <a:pt x="78022" y="503062"/>
                    <a:pt x="51014" y="491874"/>
                    <a:pt x="31101" y="471961"/>
                  </a:cubicBezTo>
                  <a:cubicBezTo>
                    <a:pt x="11187" y="452048"/>
                    <a:pt x="0" y="425040"/>
                    <a:pt x="0" y="396878"/>
                  </a:cubicBezTo>
                  <a:lnTo>
                    <a:pt x="0" y="106184"/>
                  </a:lnTo>
                  <a:cubicBezTo>
                    <a:pt x="0" y="78022"/>
                    <a:pt x="11187" y="51014"/>
                    <a:pt x="31101" y="31101"/>
                  </a:cubicBezTo>
                  <a:cubicBezTo>
                    <a:pt x="51014" y="11187"/>
                    <a:pt x="78022" y="0"/>
                    <a:pt x="10618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9525"/>
              <a:ext cx="979342" cy="512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10446871" y="3391094"/>
            <a:ext cx="1439145" cy="59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VALOR DO CONTRATO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2685517" y="3392750"/>
            <a:ext cx="1439145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CAPEX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2685517" y="5443855"/>
            <a:ext cx="1439145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OPEX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0446871" y="5339225"/>
            <a:ext cx="1439145" cy="59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RECEITAS ESTIMADAS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6426245" y="3265047"/>
            <a:ext cx="317072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PRAZO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426245" y="4591413"/>
            <a:ext cx="317072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INTEGRALIZAÇÃO CAPITAL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426245" y="5915587"/>
            <a:ext cx="317072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GARANTIA DE EXECUÇÃO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5700042" y="3391094"/>
            <a:ext cx="1439145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ISS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5148633" y="5382353"/>
            <a:ext cx="2541964" cy="593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FEDERAIS</a:t>
            </a:r>
          </a:p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(PIS, COFINS, IR, CSLL)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12343002" y="7182612"/>
            <a:ext cx="5944998" cy="1159713"/>
            <a:chOff x="0" y="0"/>
            <a:chExt cx="1565761" cy="305439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565761" cy="305439"/>
            </a:xfrm>
            <a:custGeom>
              <a:avLst/>
              <a:gdLst/>
              <a:ahLst/>
              <a:cxnLst/>
              <a:rect l="l" t="t" r="r" b="b"/>
              <a:pathLst>
                <a:path w="1565761" h="305439">
                  <a:moveTo>
                    <a:pt x="66415" y="0"/>
                  </a:moveTo>
                  <a:lnTo>
                    <a:pt x="1499346" y="0"/>
                  </a:lnTo>
                  <a:cubicBezTo>
                    <a:pt x="1536026" y="0"/>
                    <a:pt x="1565761" y="29735"/>
                    <a:pt x="1565761" y="66415"/>
                  </a:cubicBezTo>
                  <a:lnTo>
                    <a:pt x="1565761" y="239024"/>
                  </a:lnTo>
                  <a:cubicBezTo>
                    <a:pt x="1565761" y="275704"/>
                    <a:pt x="1536026" y="305439"/>
                    <a:pt x="1499346" y="305439"/>
                  </a:cubicBezTo>
                  <a:lnTo>
                    <a:pt x="66415" y="305439"/>
                  </a:lnTo>
                  <a:cubicBezTo>
                    <a:pt x="29735" y="305439"/>
                    <a:pt x="0" y="275704"/>
                    <a:pt x="0" y="239024"/>
                  </a:cubicBezTo>
                  <a:lnTo>
                    <a:pt x="0" y="66415"/>
                  </a:lnTo>
                  <a:cubicBezTo>
                    <a:pt x="0" y="29735"/>
                    <a:pt x="29735" y="0"/>
                    <a:pt x="664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9525"/>
              <a:ext cx="1565761" cy="314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14530559" y="7288377"/>
            <a:ext cx="188862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OUTORGA FIXA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12333668" y="8437575"/>
            <a:ext cx="5945167" cy="1159713"/>
            <a:chOff x="0" y="0"/>
            <a:chExt cx="1565805" cy="305439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1565805" cy="305439"/>
            </a:xfrm>
            <a:custGeom>
              <a:avLst/>
              <a:gdLst/>
              <a:ahLst/>
              <a:cxnLst/>
              <a:rect l="l" t="t" r="r" b="b"/>
              <a:pathLst>
                <a:path w="1565805" h="305439">
                  <a:moveTo>
                    <a:pt x="66413" y="0"/>
                  </a:moveTo>
                  <a:lnTo>
                    <a:pt x="1499392" y="0"/>
                  </a:lnTo>
                  <a:cubicBezTo>
                    <a:pt x="1517006" y="0"/>
                    <a:pt x="1533899" y="6997"/>
                    <a:pt x="1546353" y="19452"/>
                  </a:cubicBezTo>
                  <a:cubicBezTo>
                    <a:pt x="1558808" y="31907"/>
                    <a:pt x="1565805" y="48799"/>
                    <a:pt x="1565805" y="66413"/>
                  </a:cubicBezTo>
                  <a:lnTo>
                    <a:pt x="1565805" y="239026"/>
                  </a:lnTo>
                  <a:cubicBezTo>
                    <a:pt x="1565805" y="256639"/>
                    <a:pt x="1558808" y="273532"/>
                    <a:pt x="1546353" y="285987"/>
                  </a:cubicBezTo>
                  <a:cubicBezTo>
                    <a:pt x="1533899" y="298442"/>
                    <a:pt x="1517006" y="305439"/>
                    <a:pt x="1499392" y="305439"/>
                  </a:cubicBezTo>
                  <a:lnTo>
                    <a:pt x="66413" y="305439"/>
                  </a:lnTo>
                  <a:cubicBezTo>
                    <a:pt x="29734" y="305439"/>
                    <a:pt x="0" y="275705"/>
                    <a:pt x="0" y="239026"/>
                  </a:cubicBezTo>
                  <a:lnTo>
                    <a:pt x="0" y="66413"/>
                  </a:lnTo>
                  <a:cubicBezTo>
                    <a:pt x="0" y="48799"/>
                    <a:pt x="6997" y="31907"/>
                    <a:pt x="19452" y="19452"/>
                  </a:cubicBezTo>
                  <a:cubicBezTo>
                    <a:pt x="31907" y="6997"/>
                    <a:pt x="48799" y="0"/>
                    <a:pt x="664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D6EFC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-9525"/>
              <a:ext cx="1565805" cy="314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83" name="TextBox 83"/>
          <p:cNvSpPr txBox="1"/>
          <p:nvPr/>
        </p:nvSpPr>
        <p:spPr>
          <a:xfrm>
            <a:off x="14332241" y="8575688"/>
            <a:ext cx="2285262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80"/>
              </a:lnSpc>
              <a:spcBef>
                <a:spcPct val="0"/>
              </a:spcBef>
            </a:pPr>
            <a:r>
              <a:rPr lang="pt-BR" sz="17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OUTORGA VARIÁVEL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6476774" y="7395374"/>
            <a:ext cx="5409242" cy="37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pt-BR" sz="2199" b="1" noProof="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AVALIAÇÃO ECONÔMICO-FINANCEIRA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6426245" y="7891907"/>
            <a:ext cx="3170724" cy="29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TIR DO PROJETO: 10,03%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6426245" y="8263903"/>
            <a:ext cx="3170724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VPL DO PROJETO: 0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6292155" y="6405807"/>
            <a:ext cx="352977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482.368</a:t>
            </a:r>
            <a:endParaRPr lang="pt-BR" sz="2000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6678503" y="3842505"/>
            <a:ext cx="2666209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25 ANOS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6678503" y="5086350"/>
            <a:ext cx="2666209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2.163.030</a:t>
            </a:r>
            <a:endParaRPr lang="pt-BR" sz="2000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TextBox 90"/>
          <p:cNvSpPr txBox="1"/>
          <p:nvPr/>
        </p:nvSpPr>
        <p:spPr>
          <a:xfrm>
            <a:off x="10206232" y="4286613"/>
            <a:ext cx="192042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R$ 68.969.620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0206232" y="6370456"/>
            <a:ext cx="1858136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R$ 126.951.195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2519253" y="4286613"/>
            <a:ext cx="179584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R$ 46.102.616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2470424" y="6370456"/>
            <a:ext cx="1893506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R$ 22.867.004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4576948" y="7802501"/>
            <a:ext cx="188862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</a:t>
            </a:r>
            <a:r>
              <a:rPr lang="pt-BR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2.411.842</a:t>
            </a:r>
            <a:endParaRPr lang="pt-BR" sz="2000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14576948" y="9046857"/>
            <a:ext cx="2040555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R$ 2.499.174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5456329" y="6405807"/>
            <a:ext cx="179584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R$ 25.197.314 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5456329" y="4286613"/>
            <a:ext cx="1795847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R$ 6.347.560</a:t>
            </a:r>
          </a:p>
        </p:txBody>
      </p:sp>
      <p:grpSp>
        <p:nvGrpSpPr>
          <p:cNvPr id="98" name="Group 11">
            <a:extLst>
              <a:ext uri="{FF2B5EF4-FFF2-40B4-BE49-F238E27FC236}">
                <a16:creationId xmlns:a16="http://schemas.microsoft.com/office/drawing/2014/main" id="{CA5019C9-2AA8-BB57-87C4-7EC775A031DE}"/>
              </a:ext>
            </a:extLst>
          </p:cNvPr>
          <p:cNvGrpSpPr/>
          <p:nvPr/>
        </p:nvGrpSpPr>
        <p:grpSpPr>
          <a:xfrm>
            <a:off x="-96644" y="1208960"/>
            <a:ext cx="6195700" cy="9116139"/>
            <a:chOff x="0" y="0"/>
            <a:chExt cx="944903" cy="1422548"/>
          </a:xfrm>
        </p:grpSpPr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092A1B8A-5BC4-9E23-A776-CE6E7EF5FDEC}"/>
                </a:ext>
              </a:extLst>
            </p:cNvPr>
            <p:cNvSpPr/>
            <p:nvPr/>
          </p:nvSpPr>
          <p:spPr>
            <a:xfrm>
              <a:off x="0" y="0"/>
              <a:ext cx="944903" cy="1422548"/>
            </a:xfrm>
            <a:custGeom>
              <a:avLst/>
              <a:gdLst/>
              <a:ahLst/>
              <a:cxnLst/>
              <a:rect l="l" t="t" r="r" b="b"/>
              <a:pathLst>
                <a:path w="944903" h="1422548">
                  <a:moveTo>
                    <a:pt x="0" y="0"/>
                  </a:moveTo>
                  <a:lnTo>
                    <a:pt x="944903" y="0"/>
                  </a:lnTo>
                  <a:lnTo>
                    <a:pt x="944903" y="1422548"/>
                  </a:lnTo>
                  <a:lnTo>
                    <a:pt x="0" y="1422548"/>
                  </a:lnTo>
                  <a:close/>
                </a:path>
              </a:pathLst>
            </a:custGeom>
            <a:blipFill>
              <a:blip r:embed="rId3"/>
              <a:stretch>
                <a:fillRect l="-63195" r="-63195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12" name="TextBox 86">
            <a:extLst>
              <a:ext uri="{FF2B5EF4-FFF2-40B4-BE49-F238E27FC236}">
                <a16:creationId xmlns:a16="http://schemas.microsoft.com/office/drawing/2014/main" id="{2ADF3E11-2213-1E6B-39B7-438DA558B7CA}"/>
              </a:ext>
            </a:extLst>
          </p:cNvPr>
          <p:cNvSpPr txBox="1"/>
          <p:nvPr/>
        </p:nvSpPr>
        <p:spPr>
          <a:xfrm>
            <a:off x="7636149" y="8720785"/>
            <a:ext cx="3170724" cy="62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sz="20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VALORES AO LONGO DE TODO O CONTRATO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C399E6C-60C3-D12E-6BCB-D4EA913E40EB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100" name="TextBox 5">
              <a:extLst>
                <a:ext uri="{FF2B5EF4-FFF2-40B4-BE49-F238E27FC236}">
                  <a16:creationId xmlns:a16="http://schemas.microsoft.com/office/drawing/2014/main" id="{D215115B-E83C-9DFA-5264-737B7BC65B9F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101" name="TextBox 6">
              <a:extLst>
                <a:ext uri="{FF2B5EF4-FFF2-40B4-BE49-F238E27FC236}">
                  <a16:creationId xmlns:a16="http://schemas.microsoft.com/office/drawing/2014/main" id="{6216D8EA-6754-3EA9-4468-03B3BB60CD01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2" name="AutoShape 7">
              <a:extLst>
                <a:ext uri="{FF2B5EF4-FFF2-40B4-BE49-F238E27FC236}">
                  <a16:creationId xmlns:a16="http://schemas.microsoft.com/office/drawing/2014/main" id="{B647266F-5CC7-694E-D4C1-8109D13D8165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DCF591E5-6654-4A38-8D4A-77265814A5EF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F3F45208-2698-26F8-3C61-646DF1507021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29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33" b="-4333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5469663" y="239480"/>
            <a:ext cx="2540105" cy="789220"/>
            <a:chOff x="0" y="0"/>
            <a:chExt cx="3386807" cy="1052293"/>
          </a:xfrm>
        </p:grpSpPr>
        <p:grpSp>
          <p:nvGrpSpPr>
            <p:cNvPr id="4" name="Group 4"/>
            <p:cNvGrpSpPr/>
            <p:nvPr/>
          </p:nvGrpSpPr>
          <p:grpSpPr>
            <a:xfrm>
              <a:off x="113655" y="92927"/>
              <a:ext cx="959364" cy="95936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553476" cy="553476"/>
            </a:xfrm>
            <a:custGeom>
              <a:avLst/>
              <a:gdLst/>
              <a:ahLst/>
              <a:cxnLst/>
              <a:rect l="l" t="t" r="r" b="b"/>
              <a:pathLst>
                <a:path w="553476" h="553476">
                  <a:moveTo>
                    <a:pt x="0" y="0"/>
                  </a:moveTo>
                  <a:lnTo>
                    <a:pt x="553476" y="0"/>
                  </a:lnTo>
                  <a:lnTo>
                    <a:pt x="553476" y="553476"/>
                  </a:lnTo>
                  <a:lnTo>
                    <a:pt x="0" y="55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35723" y="43199"/>
              <a:ext cx="413769" cy="41376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291636" y="-9525"/>
              <a:ext cx="2095171" cy="89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RECIFE</a:t>
              </a:r>
            </a:p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PARCERIAS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91636" y="855602"/>
              <a:ext cx="2095171" cy="196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7"/>
                </a:lnSpc>
              </a:pPr>
              <a:r>
                <a:rPr lang="pt-BR" sz="980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Concessões e PPPs</a:t>
              </a:r>
            </a:p>
          </p:txBody>
        </p:sp>
        <p:sp>
          <p:nvSpPr>
            <p:cNvPr id="13" name="AutoShape 13"/>
            <p:cNvSpPr/>
            <p:nvPr/>
          </p:nvSpPr>
          <p:spPr>
            <a:xfrm flipV="1">
              <a:off x="1179453" y="0"/>
              <a:ext cx="0" cy="1052293"/>
            </a:xfrm>
            <a:prstGeom prst="line">
              <a:avLst/>
            </a:prstGeom>
            <a:ln w="7308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4017514" y="0"/>
            <a:ext cx="13161514" cy="11165351"/>
          </a:xfrm>
          <a:custGeom>
            <a:avLst/>
            <a:gdLst/>
            <a:ahLst/>
            <a:cxnLst/>
            <a:rect l="l" t="t" r="r" b="b"/>
            <a:pathLst>
              <a:path w="13161514" h="11165351">
                <a:moveTo>
                  <a:pt x="0" y="0"/>
                </a:moveTo>
                <a:lnTo>
                  <a:pt x="13161514" y="0"/>
                </a:lnTo>
                <a:lnTo>
                  <a:pt x="13161514" y="11165351"/>
                </a:lnTo>
                <a:lnTo>
                  <a:pt x="0" y="11165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20" name="Group 20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29" name="AutoShape 29"/>
          <p:cNvSpPr/>
          <p:nvPr/>
        </p:nvSpPr>
        <p:spPr>
          <a:xfrm>
            <a:off x="8753658" y="3166636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0" name="AutoShape 30"/>
          <p:cNvSpPr/>
          <p:nvPr/>
        </p:nvSpPr>
        <p:spPr>
          <a:xfrm>
            <a:off x="8753658" y="5130513"/>
            <a:ext cx="9256110" cy="0"/>
          </a:xfrm>
          <a:prstGeom prst="line">
            <a:avLst/>
          </a:prstGeom>
          <a:ln w="38100" cap="flat">
            <a:solidFill>
              <a:srgbClr val="AC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1" name="AutoShape 31"/>
          <p:cNvSpPr/>
          <p:nvPr/>
        </p:nvSpPr>
        <p:spPr>
          <a:xfrm>
            <a:off x="8753658" y="6149689"/>
            <a:ext cx="9256110" cy="0"/>
          </a:xfrm>
          <a:prstGeom prst="line">
            <a:avLst/>
          </a:prstGeom>
          <a:ln w="38100" cap="flat">
            <a:solidFill>
              <a:srgbClr val="AC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2" name="TextBox 32"/>
          <p:cNvSpPr txBox="1"/>
          <p:nvPr/>
        </p:nvSpPr>
        <p:spPr>
          <a:xfrm>
            <a:off x="8753658" y="4187537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u="none" strike="noStrike" noProof="0" dirty="0">
                <a:solidFill>
                  <a:srgbClr val="ACA8A8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53658" y="5206713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ACA8A8"/>
                </a:solidFill>
                <a:latin typeface="Roboto"/>
                <a:ea typeface="Roboto"/>
                <a:cs typeface="Roboto"/>
                <a:sym typeface="Roboto"/>
              </a:rPr>
              <a:t>Cronograma do Projeto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53658" y="3205635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Contextualização da Iniciativa</a:t>
            </a:r>
          </a:p>
        </p:txBody>
      </p:sp>
      <p:sp>
        <p:nvSpPr>
          <p:cNvPr id="35" name="AutoShape 35"/>
          <p:cNvSpPr/>
          <p:nvPr/>
        </p:nvSpPr>
        <p:spPr>
          <a:xfrm>
            <a:off x="8753658" y="4111337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36" name="Group 21">
            <a:extLst>
              <a:ext uri="{FF2B5EF4-FFF2-40B4-BE49-F238E27FC236}">
                <a16:creationId xmlns:a16="http://schemas.microsoft.com/office/drawing/2014/main" id="{7829285D-4365-6013-A6DB-44BCF84A028F}"/>
              </a:ext>
            </a:extLst>
          </p:cNvPr>
          <p:cNvGrpSpPr/>
          <p:nvPr/>
        </p:nvGrpSpPr>
        <p:grpSpPr>
          <a:xfrm>
            <a:off x="11998815" y="184108"/>
            <a:ext cx="3291991" cy="1010386"/>
            <a:chOff x="0" y="0"/>
            <a:chExt cx="4389322" cy="1347180"/>
          </a:xfrm>
        </p:grpSpPr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77461127-41DB-65FE-A7C8-C581D73BC490}"/>
                </a:ext>
              </a:extLst>
            </p:cNvPr>
            <p:cNvSpPr/>
            <p:nvPr/>
          </p:nvSpPr>
          <p:spPr>
            <a:xfrm>
              <a:off x="0" y="0"/>
              <a:ext cx="1347178" cy="1347178"/>
            </a:xfrm>
            <a:custGeom>
              <a:avLst/>
              <a:gdLst/>
              <a:ahLst/>
              <a:cxnLst/>
              <a:rect l="l" t="t" r="r" b="b"/>
              <a:pathLst>
                <a:path w="1347178" h="1347178">
                  <a:moveTo>
                    <a:pt x="0" y="0"/>
                  </a:moveTo>
                  <a:lnTo>
                    <a:pt x="1347178" y="0"/>
                  </a:lnTo>
                  <a:lnTo>
                    <a:pt x="1347178" y="1347178"/>
                  </a:lnTo>
                  <a:lnTo>
                    <a:pt x="0" y="1347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5A9CF8A6-8DD4-FD59-ACA3-161F45334395}"/>
                </a:ext>
              </a:extLst>
            </p:cNvPr>
            <p:cNvSpPr txBox="1"/>
            <p:nvPr/>
          </p:nvSpPr>
          <p:spPr>
            <a:xfrm>
              <a:off x="1629094" y="0"/>
              <a:ext cx="2728362" cy="58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89"/>
                </a:lnSpc>
              </a:pPr>
              <a:r>
                <a:rPr lang="pt-BR" sz="2885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75C9E294-130B-6325-35BE-D518D4FDDCD2}"/>
                </a:ext>
              </a:extLst>
            </p:cNvPr>
            <p:cNvSpPr txBox="1"/>
            <p:nvPr/>
          </p:nvSpPr>
          <p:spPr>
            <a:xfrm>
              <a:off x="1629094" y="585294"/>
              <a:ext cx="2760228" cy="718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34"/>
                </a:lnSpc>
              </a:pPr>
              <a:r>
                <a:rPr lang="pt-BR" sz="1257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</p:txBody>
        </p:sp>
        <p:sp>
          <p:nvSpPr>
            <p:cNvPr id="40" name="AutoShape 25">
              <a:extLst>
                <a:ext uri="{FF2B5EF4-FFF2-40B4-BE49-F238E27FC236}">
                  <a16:creationId xmlns:a16="http://schemas.microsoft.com/office/drawing/2014/main" id="{DE7072F1-4DA3-5F33-E80E-329D744BB750}"/>
                </a:ext>
              </a:extLst>
            </p:cNvPr>
            <p:cNvSpPr/>
            <p:nvPr/>
          </p:nvSpPr>
          <p:spPr>
            <a:xfrm flipV="1">
              <a:off x="1633793" y="0"/>
              <a:ext cx="0" cy="1347180"/>
            </a:xfrm>
            <a:prstGeom prst="line">
              <a:avLst/>
            </a:prstGeom>
            <a:ln w="939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884F9-6A4F-CD3C-1B65-8D5005192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22">
            <a:extLst>
              <a:ext uri="{FF2B5EF4-FFF2-40B4-BE49-F238E27FC236}">
                <a16:creationId xmlns:a16="http://schemas.microsoft.com/office/drawing/2014/main" id="{78E5DEAD-0612-DC81-11D1-276D2F8F0408}"/>
              </a:ext>
            </a:extLst>
          </p:cNvPr>
          <p:cNvSpPr txBox="1"/>
          <p:nvPr/>
        </p:nvSpPr>
        <p:spPr>
          <a:xfrm>
            <a:off x="10921833" y="2662079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130AE3F-1DF5-2B99-287D-EAC77EC05917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BAB9B0A-5586-F2E7-F3CD-2993F8CBC880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9639F4D-F392-8F7E-F629-6B8B4F81C47E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BFC81B8-85FE-4EDF-49BC-77213CC3EB30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8B478F7-A66C-2676-4334-B12C01CA2663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AE0B210-CECA-0344-4385-08458565839F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57B2B7A-232F-C3D5-4BC3-51537EE5E400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5ABE3B3-DD07-0D55-490E-B7CF46B3BF7A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D3BBCF8-052C-3A99-8F2B-C1F73F56BD3B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2A07A70E-5CBD-6D62-2F6F-13BB2DBD9AF7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D14D12C-C5EA-7E28-9A85-78B72CE0E574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A49BB75-F5B7-005F-7DAE-225EEAF81FF8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B10C365A-A4C7-43EE-F59C-A5CA3BF2F72C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9A021216-F5DB-3A64-A53A-8D74C04399BF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6AC2ABE9-BD6F-A9F2-1DF9-59BB4FC42491}"/>
              </a:ext>
            </a:extLst>
          </p:cNvPr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Encargos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C696D83-AB0A-CA0A-1E04-3D2EBFCBF428}"/>
              </a:ext>
            </a:extLst>
          </p:cNvPr>
          <p:cNvSpPr txBox="1"/>
          <p:nvPr/>
        </p:nvSpPr>
        <p:spPr>
          <a:xfrm>
            <a:off x="961851" y="1379733"/>
            <a:ext cx="9253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noProof="0" dirty="0"/>
              <a:t>Principais encargos da concessionária: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FC79554C-9FCA-1041-DE38-5C859310CC83}"/>
              </a:ext>
            </a:extLst>
          </p:cNvPr>
          <p:cNvSpPr txBox="1"/>
          <p:nvPr/>
        </p:nvSpPr>
        <p:spPr>
          <a:xfrm>
            <a:off x="7315033" y="2654822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1A0F1993-34F5-7409-14FA-F01F1F59D5D7}"/>
              </a:ext>
            </a:extLst>
          </p:cNvPr>
          <p:cNvSpPr txBox="1"/>
          <p:nvPr/>
        </p:nvSpPr>
        <p:spPr>
          <a:xfrm>
            <a:off x="1879600" y="2712647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id="{A8F840AD-D7FB-2DB8-4D0C-143758D772C1}"/>
              </a:ext>
            </a:extLst>
          </p:cNvPr>
          <p:cNvSpPr txBox="1"/>
          <p:nvPr/>
        </p:nvSpPr>
        <p:spPr>
          <a:xfrm>
            <a:off x="14528633" y="2669336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9AA97A49-B962-4C2D-F2ED-AEBEAF4F4B8F}"/>
              </a:ext>
            </a:extLst>
          </p:cNvPr>
          <p:cNvGrpSpPr/>
          <p:nvPr/>
        </p:nvGrpSpPr>
        <p:grpSpPr>
          <a:xfrm>
            <a:off x="5630153" y="2705501"/>
            <a:ext cx="3314367" cy="5348944"/>
            <a:chOff x="5486400" y="2727042"/>
            <a:chExt cx="3314367" cy="5348944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09C235C2-D88C-9D87-A4FD-3487AA893170}"/>
                </a:ext>
              </a:extLst>
            </p:cNvPr>
            <p:cNvSpPr/>
            <p:nvPr/>
          </p:nvSpPr>
          <p:spPr>
            <a:xfrm>
              <a:off x="5486400" y="2727042"/>
              <a:ext cx="3314367" cy="5348944"/>
            </a:xfrm>
            <a:custGeom>
              <a:avLst/>
              <a:gdLst/>
              <a:ahLst/>
              <a:cxnLst/>
              <a:rect l="l" t="t" r="r" b="b"/>
              <a:pathLst>
                <a:path w="872920" h="1408775">
                  <a:moveTo>
                    <a:pt x="119129" y="0"/>
                  </a:moveTo>
                  <a:lnTo>
                    <a:pt x="753791" y="0"/>
                  </a:lnTo>
                  <a:cubicBezTo>
                    <a:pt x="819584" y="0"/>
                    <a:pt x="872920" y="53336"/>
                    <a:pt x="872920" y="119129"/>
                  </a:cubicBezTo>
                  <a:lnTo>
                    <a:pt x="872920" y="1289646"/>
                  </a:lnTo>
                  <a:cubicBezTo>
                    <a:pt x="872920" y="1321241"/>
                    <a:pt x="860369" y="1351542"/>
                    <a:pt x="838028" y="1373883"/>
                  </a:cubicBezTo>
                  <a:cubicBezTo>
                    <a:pt x="815687" y="1396224"/>
                    <a:pt x="785386" y="1408775"/>
                    <a:pt x="753791" y="1408775"/>
                  </a:cubicBezTo>
                  <a:lnTo>
                    <a:pt x="119129" y="1408775"/>
                  </a:lnTo>
                  <a:cubicBezTo>
                    <a:pt x="53336" y="1408775"/>
                    <a:pt x="0" y="1355439"/>
                    <a:pt x="0" y="1289646"/>
                  </a:cubicBezTo>
                  <a:lnTo>
                    <a:pt x="0" y="119129"/>
                  </a:lnTo>
                  <a:cubicBezTo>
                    <a:pt x="0" y="87534"/>
                    <a:pt x="12551" y="57233"/>
                    <a:pt x="34892" y="34892"/>
                  </a:cubicBezTo>
                  <a:cubicBezTo>
                    <a:pt x="57233" y="12551"/>
                    <a:pt x="87534" y="0"/>
                    <a:pt x="119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pic>
          <p:nvPicPr>
            <p:cNvPr id="53" name="Gráfico 52" descr="Arquitetura moderna com preenchimento sólido">
              <a:extLst>
                <a:ext uri="{FF2B5EF4-FFF2-40B4-BE49-F238E27FC236}">
                  <a16:creationId xmlns:a16="http://schemas.microsoft.com/office/drawing/2014/main" id="{CE02F1C2-CC1D-207C-AA8C-AC45E63F2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3200" y="3537049"/>
              <a:ext cx="1163046" cy="1163046"/>
            </a:xfrm>
            <a:prstGeom prst="rect">
              <a:avLst/>
            </a:prstGeom>
          </p:spPr>
        </p:pic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C35F3183-678C-0067-8E6F-D63EF51B2B65}"/>
                </a:ext>
              </a:extLst>
            </p:cNvPr>
            <p:cNvSpPr txBox="1"/>
            <p:nvPr/>
          </p:nvSpPr>
          <p:spPr>
            <a:xfrm>
              <a:off x="5708983" y="5160157"/>
              <a:ext cx="2869200" cy="1919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2380"/>
                </a:lnSpc>
              </a:pP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Exigência de </a:t>
              </a:r>
              <a:r>
                <a:rPr lang="pt-BR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exploração de </a:t>
              </a:r>
              <a:r>
                <a:rPr lang="pt-BR" sz="1800" b="1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Área Bruta Locável no térreo</a:t>
              </a:r>
              <a:r>
                <a:rPr lang="pt-BR" sz="18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com térreo visitável, área de fruição pública e fachada ativa na lateral noroeste. 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B4EA7FE7-8D2B-0355-46EC-C1F62222A6B3}"/>
              </a:ext>
            </a:extLst>
          </p:cNvPr>
          <p:cNvGrpSpPr/>
          <p:nvPr/>
        </p:nvGrpSpPr>
        <p:grpSpPr>
          <a:xfrm>
            <a:off x="9488684" y="2712647"/>
            <a:ext cx="3314367" cy="5348944"/>
            <a:chOff x="9093200" y="2734299"/>
            <a:chExt cx="3314367" cy="5348944"/>
          </a:xfrm>
        </p:grpSpPr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2194DE38-00E0-7806-DEB7-8275AB788E86}"/>
                </a:ext>
              </a:extLst>
            </p:cNvPr>
            <p:cNvSpPr/>
            <p:nvPr/>
          </p:nvSpPr>
          <p:spPr>
            <a:xfrm>
              <a:off x="9093200" y="2734299"/>
              <a:ext cx="3314367" cy="5348944"/>
            </a:xfrm>
            <a:custGeom>
              <a:avLst/>
              <a:gdLst/>
              <a:ahLst/>
              <a:cxnLst/>
              <a:rect l="l" t="t" r="r" b="b"/>
              <a:pathLst>
                <a:path w="872920" h="1408775">
                  <a:moveTo>
                    <a:pt x="119129" y="0"/>
                  </a:moveTo>
                  <a:lnTo>
                    <a:pt x="753791" y="0"/>
                  </a:lnTo>
                  <a:cubicBezTo>
                    <a:pt x="819584" y="0"/>
                    <a:pt x="872920" y="53336"/>
                    <a:pt x="872920" y="119129"/>
                  </a:cubicBezTo>
                  <a:lnTo>
                    <a:pt x="872920" y="1289646"/>
                  </a:lnTo>
                  <a:cubicBezTo>
                    <a:pt x="872920" y="1321241"/>
                    <a:pt x="860369" y="1351542"/>
                    <a:pt x="838028" y="1373883"/>
                  </a:cubicBezTo>
                  <a:cubicBezTo>
                    <a:pt x="815687" y="1396224"/>
                    <a:pt x="785386" y="1408775"/>
                    <a:pt x="753791" y="1408775"/>
                  </a:cubicBezTo>
                  <a:lnTo>
                    <a:pt x="119129" y="1408775"/>
                  </a:lnTo>
                  <a:cubicBezTo>
                    <a:pt x="53336" y="1408775"/>
                    <a:pt x="0" y="1355439"/>
                    <a:pt x="0" y="1289646"/>
                  </a:cubicBezTo>
                  <a:lnTo>
                    <a:pt x="0" y="119129"/>
                  </a:lnTo>
                  <a:cubicBezTo>
                    <a:pt x="0" y="87534"/>
                    <a:pt x="12551" y="57233"/>
                    <a:pt x="34892" y="34892"/>
                  </a:cubicBezTo>
                  <a:cubicBezTo>
                    <a:pt x="57233" y="12551"/>
                    <a:pt x="87534" y="0"/>
                    <a:pt x="119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pic>
          <p:nvPicPr>
            <p:cNvPr id="51" name="Gráfico 50" descr="Arquitetura com preenchimento sólido">
              <a:extLst>
                <a:ext uri="{FF2B5EF4-FFF2-40B4-BE49-F238E27FC236}">
                  <a16:creationId xmlns:a16="http://schemas.microsoft.com/office/drawing/2014/main" id="{5184A7AC-D56A-B513-715A-F7929A178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14887" y="3537049"/>
              <a:ext cx="1324570" cy="1324570"/>
            </a:xfrm>
            <a:prstGeom prst="rect">
              <a:avLst/>
            </a:prstGeom>
          </p:spPr>
        </p:pic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65326C40-DBA4-2358-19D9-CA86D5278D58}"/>
                </a:ext>
              </a:extLst>
            </p:cNvPr>
            <p:cNvSpPr txBox="1"/>
            <p:nvPr/>
          </p:nvSpPr>
          <p:spPr>
            <a:xfrm>
              <a:off x="9321617" y="5242345"/>
              <a:ext cx="2867328" cy="25353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2380"/>
                </a:lnSpc>
              </a:pP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Edificação deve utilizar </a:t>
              </a:r>
              <a:r>
                <a:rPr lang="pt-BR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materiais que harmonizem sua atividade finalística com o entorno</a:t>
              </a: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minimizando o impacto visual da estrutura com elementos artísticos regionais.</a:t>
              </a:r>
              <a:endPara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E986D25F-B59E-DA42-5447-B68B2C741E2B}"/>
              </a:ext>
            </a:extLst>
          </p:cNvPr>
          <p:cNvGrpSpPr/>
          <p:nvPr/>
        </p:nvGrpSpPr>
        <p:grpSpPr>
          <a:xfrm>
            <a:off x="13398022" y="2748812"/>
            <a:ext cx="3314367" cy="5348944"/>
            <a:chOff x="12700000" y="2741556"/>
            <a:chExt cx="3314367" cy="5348944"/>
          </a:xfrm>
        </p:grpSpPr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BC60C3AD-5DAA-D9AD-C39A-4BDBAABE307C}"/>
                </a:ext>
              </a:extLst>
            </p:cNvPr>
            <p:cNvSpPr/>
            <p:nvPr/>
          </p:nvSpPr>
          <p:spPr>
            <a:xfrm>
              <a:off x="12700000" y="2741556"/>
              <a:ext cx="3314367" cy="5348944"/>
            </a:xfrm>
            <a:custGeom>
              <a:avLst/>
              <a:gdLst/>
              <a:ahLst/>
              <a:cxnLst/>
              <a:rect l="l" t="t" r="r" b="b"/>
              <a:pathLst>
                <a:path w="872920" h="1408775">
                  <a:moveTo>
                    <a:pt x="119129" y="0"/>
                  </a:moveTo>
                  <a:lnTo>
                    <a:pt x="753791" y="0"/>
                  </a:lnTo>
                  <a:cubicBezTo>
                    <a:pt x="819584" y="0"/>
                    <a:pt x="872920" y="53336"/>
                    <a:pt x="872920" y="119129"/>
                  </a:cubicBezTo>
                  <a:lnTo>
                    <a:pt x="872920" y="1289646"/>
                  </a:lnTo>
                  <a:cubicBezTo>
                    <a:pt x="872920" y="1321241"/>
                    <a:pt x="860369" y="1351542"/>
                    <a:pt x="838028" y="1373883"/>
                  </a:cubicBezTo>
                  <a:cubicBezTo>
                    <a:pt x="815687" y="1396224"/>
                    <a:pt x="785386" y="1408775"/>
                    <a:pt x="753791" y="1408775"/>
                  </a:cubicBezTo>
                  <a:lnTo>
                    <a:pt x="119129" y="1408775"/>
                  </a:lnTo>
                  <a:cubicBezTo>
                    <a:pt x="53336" y="1408775"/>
                    <a:pt x="0" y="1355439"/>
                    <a:pt x="0" y="1289646"/>
                  </a:cubicBezTo>
                  <a:lnTo>
                    <a:pt x="0" y="119129"/>
                  </a:lnTo>
                  <a:cubicBezTo>
                    <a:pt x="0" y="87534"/>
                    <a:pt x="12551" y="57233"/>
                    <a:pt x="34892" y="34892"/>
                  </a:cubicBezTo>
                  <a:cubicBezTo>
                    <a:pt x="57233" y="12551"/>
                    <a:pt x="87534" y="0"/>
                    <a:pt x="119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pic>
          <p:nvPicPr>
            <p:cNvPr id="55" name="Gráfico 54" descr="Iluminação de rua com preenchimento sólido">
              <a:extLst>
                <a:ext uri="{FF2B5EF4-FFF2-40B4-BE49-F238E27FC236}">
                  <a16:creationId xmlns:a16="http://schemas.microsoft.com/office/drawing/2014/main" id="{E68FAB02-8EBA-87AA-38C9-59197F5F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899983" y="3691468"/>
              <a:ext cx="914400" cy="914400"/>
            </a:xfrm>
            <a:prstGeom prst="rect">
              <a:avLst/>
            </a:prstGeom>
          </p:spPr>
        </p:pic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6B829986-CD8E-9067-EEC7-DADCACF4DB31}"/>
                </a:ext>
              </a:extLst>
            </p:cNvPr>
            <p:cNvSpPr txBox="1"/>
            <p:nvPr/>
          </p:nvSpPr>
          <p:spPr>
            <a:xfrm>
              <a:off x="12923519" y="5291765"/>
              <a:ext cx="2867328" cy="1919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2380"/>
                </a:lnSpc>
              </a:pPr>
              <a:r>
                <a:rPr lang="pt-BR" sz="18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Equipar, de maneira padronizada, com </a:t>
              </a:r>
              <a:r>
                <a:rPr lang="pt-BR" sz="1800" b="1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iluminação cênica todas as fachadas</a:t>
              </a:r>
              <a:r>
                <a:rPr lang="pt-BR" sz="18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pt-BR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 área construída do Empreendimento.</a:t>
              </a:r>
              <a:endPara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714077C-FC81-A192-AF81-AA86595F2BC5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83FF5BF5-5C41-0720-66FD-3EA757D709CE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9635C844-0C35-C616-674B-C2C4C19228CF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7" name="AutoShape 7">
              <a:extLst>
                <a:ext uri="{FF2B5EF4-FFF2-40B4-BE49-F238E27FC236}">
                  <a16:creationId xmlns:a16="http://schemas.microsoft.com/office/drawing/2014/main" id="{90F568D0-4117-80CC-0C2D-E229DFBBC446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92B0B5C6-3E17-699A-43C4-90709EEAC57D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6A564FC5-4D06-B47F-49C3-EB4030C644DA}"/>
              </a:ext>
            </a:extLst>
          </p:cNvPr>
          <p:cNvGrpSpPr/>
          <p:nvPr/>
        </p:nvGrpSpPr>
        <p:grpSpPr>
          <a:xfrm>
            <a:off x="1821794" y="2718898"/>
            <a:ext cx="3314367" cy="5348944"/>
            <a:chOff x="368633" y="2690987"/>
            <a:chExt cx="3314367" cy="5348944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116333DE-63BD-0D6B-004C-F30058FC0630}"/>
                </a:ext>
              </a:extLst>
            </p:cNvPr>
            <p:cNvGrpSpPr/>
            <p:nvPr/>
          </p:nvGrpSpPr>
          <p:grpSpPr>
            <a:xfrm>
              <a:off x="368633" y="2690987"/>
              <a:ext cx="3314367" cy="5348944"/>
              <a:chOff x="1879600" y="2748812"/>
              <a:chExt cx="3314367" cy="5348944"/>
            </a:xfrm>
          </p:grpSpPr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id="{332CCCAA-7847-B6ED-9ECA-A99BA5C6EBB0}"/>
                  </a:ext>
                </a:extLst>
              </p:cNvPr>
              <p:cNvSpPr/>
              <p:nvPr/>
            </p:nvSpPr>
            <p:spPr>
              <a:xfrm>
                <a:off x="1879600" y="2748812"/>
                <a:ext cx="3314367" cy="5348944"/>
              </a:xfrm>
              <a:custGeom>
                <a:avLst/>
                <a:gdLst/>
                <a:ahLst/>
                <a:cxnLst/>
                <a:rect l="l" t="t" r="r" b="b"/>
                <a:pathLst>
                  <a:path w="872920" h="1408775">
                    <a:moveTo>
                      <a:pt x="119129" y="0"/>
                    </a:moveTo>
                    <a:lnTo>
                      <a:pt x="753791" y="0"/>
                    </a:lnTo>
                    <a:cubicBezTo>
                      <a:pt x="819584" y="0"/>
                      <a:pt x="872920" y="53336"/>
                      <a:pt x="872920" y="119129"/>
                    </a:cubicBezTo>
                    <a:lnTo>
                      <a:pt x="872920" y="1289646"/>
                    </a:lnTo>
                    <a:cubicBezTo>
                      <a:pt x="872920" y="1321241"/>
                      <a:pt x="860369" y="1351542"/>
                      <a:pt x="838028" y="1373883"/>
                    </a:cubicBezTo>
                    <a:cubicBezTo>
                      <a:pt x="815687" y="1396224"/>
                      <a:pt x="785386" y="1408775"/>
                      <a:pt x="753791" y="1408775"/>
                    </a:cubicBezTo>
                    <a:lnTo>
                      <a:pt x="119129" y="1408775"/>
                    </a:lnTo>
                    <a:cubicBezTo>
                      <a:pt x="53336" y="1408775"/>
                      <a:pt x="0" y="1355439"/>
                      <a:pt x="0" y="1289646"/>
                    </a:cubicBezTo>
                    <a:lnTo>
                      <a:pt x="0" y="119129"/>
                    </a:lnTo>
                    <a:cubicBezTo>
                      <a:pt x="0" y="87534"/>
                      <a:pt x="12551" y="57233"/>
                      <a:pt x="34892" y="34892"/>
                    </a:cubicBezTo>
                    <a:cubicBezTo>
                      <a:pt x="57233" y="12551"/>
                      <a:pt x="87534" y="0"/>
                      <a:pt x="11912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pic>
            <p:nvPicPr>
              <p:cNvPr id="45" name="Gráfico 44" descr="Carro com preenchimento sólido">
                <a:extLst>
                  <a:ext uri="{FF2B5EF4-FFF2-40B4-BE49-F238E27FC236}">
                    <a16:creationId xmlns:a16="http://schemas.microsoft.com/office/drawing/2014/main" id="{FEB98E68-7459-9A84-450D-E6D8AAA4A9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698382" y="2877671"/>
                <a:ext cx="1137983" cy="1137983"/>
              </a:xfrm>
              <a:prstGeom prst="rect">
                <a:avLst/>
              </a:prstGeom>
            </p:spPr>
          </p:pic>
          <p:pic>
            <p:nvPicPr>
              <p:cNvPr id="47" name="Gráfico 46" descr="Motocicleta com preenchimento sólido">
                <a:extLst>
                  <a:ext uri="{FF2B5EF4-FFF2-40B4-BE49-F238E27FC236}">
                    <a16:creationId xmlns:a16="http://schemas.microsoft.com/office/drawing/2014/main" id="{27F1B010-151F-C113-36F5-27190B899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99770" y="2833062"/>
                <a:ext cx="1137983" cy="1137983"/>
              </a:xfrm>
              <a:prstGeom prst="rect">
                <a:avLst/>
              </a:prstGeom>
            </p:spPr>
          </p:pic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1A9DB2A6-89BB-5B0F-1904-214AC98AE3A5}"/>
                  </a:ext>
                </a:extLst>
              </p:cNvPr>
              <p:cNvSpPr txBox="1"/>
              <p:nvPr/>
            </p:nvSpPr>
            <p:spPr>
              <a:xfrm>
                <a:off x="2391098" y="4179989"/>
                <a:ext cx="7610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400" b="1" dirty="0">
                    <a:solidFill>
                      <a:schemeClr val="bg1"/>
                    </a:solidFill>
                  </a:rPr>
                  <a:t>51</a:t>
                </a:r>
              </a:p>
            </p:txBody>
          </p:sp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AB64C1F2-5D64-F05F-6967-5440BD5EBBE3}"/>
                  </a:ext>
                </a:extLst>
              </p:cNvPr>
              <p:cNvSpPr txBox="1"/>
              <p:nvPr/>
            </p:nvSpPr>
            <p:spPr>
              <a:xfrm>
                <a:off x="3773621" y="4176960"/>
                <a:ext cx="11381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4400" b="1" dirty="0">
                    <a:solidFill>
                      <a:schemeClr val="bg1"/>
                    </a:solidFill>
                  </a:rPr>
                  <a:t>471</a:t>
                </a:r>
              </a:p>
            </p:txBody>
          </p:sp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9E87F854-FF67-0A5D-CBC9-5E5A0A56CB64}"/>
                  </a:ext>
                </a:extLst>
              </p:cNvPr>
              <p:cNvSpPr txBox="1"/>
              <p:nvPr/>
            </p:nvSpPr>
            <p:spPr>
              <a:xfrm>
                <a:off x="2049745" y="5925914"/>
                <a:ext cx="2869200" cy="1919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380"/>
                  </a:lnSpc>
                </a:pPr>
                <a:r>
                  <a:rPr lang="pt-BR" sz="1800" noProof="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 </a:t>
                </a:r>
                <a:r>
                  <a:rPr lang="pt-BR" sz="1800" b="1" noProof="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quantitativo mínimo</a:t>
                </a:r>
                <a:r>
                  <a:rPr lang="pt-BR" sz="1800" noProof="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exigido de vagas de automóveis e motocicletas</a:t>
                </a:r>
                <a:r>
                  <a:rPr lang="pt-BR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, para os dois modelos de investimento (único e faseado). </a:t>
                </a:r>
                <a:endParaRPr lang="pt-BR" sz="18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EE310FF3-9284-5536-83EC-BE260B78C58C}"/>
                </a:ext>
              </a:extLst>
            </p:cNvPr>
            <p:cNvSpPr txBox="1"/>
            <p:nvPr/>
          </p:nvSpPr>
          <p:spPr>
            <a:xfrm>
              <a:off x="874653" y="5021324"/>
              <a:ext cx="7610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>
                  <a:solidFill>
                    <a:schemeClr val="bg1"/>
                  </a:solidFill>
                </a:rPr>
                <a:t>34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67049BB-36AD-47E3-85FC-8B869EF15762}"/>
                </a:ext>
              </a:extLst>
            </p:cNvPr>
            <p:cNvSpPr txBox="1"/>
            <p:nvPr/>
          </p:nvSpPr>
          <p:spPr>
            <a:xfrm>
              <a:off x="2241222" y="5021323"/>
              <a:ext cx="11381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>
                  <a:solidFill>
                    <a:schemeClr val="bg1"/>
                  </a:solidFill>
                </a:rPr>
                <a:t>271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55C562FB-4552-1BFB-9A50-8877129CA828}"/>
                </a:ext>
              </a:extLst>
            </p:cNvPr>
            <p:cNvSpPr txBox="1"/>
            <p:nvPr/>
          </p:nvSpPr>
          <p:spPr>
            <a:xfrm>
              <a:off x="445000" y="3957829"/>
              <a:ext cx="14741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Fase Única:</a:t>
              </a:r>
              <a:endParaRPr lang="pt-BR" sz="1400" dirty="0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FA2F735A-2CD7-781D-CEC9-338183EC00F6}"/>
                </a:ext>
              </a:extLst>
            </p:cNvPr>
            <p:cNvSpPr txBox="1"/>
            <p:nvPr/>
          </p:nvSpPr>
          <p:spPr>
            <a:xfrm>
              <a:off x="387018" y="4835723"/>
              <a:ext cx="14741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noProof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Duas Fases:</a:t>
              </a:r>
              <a:endParaRPr lang="pt-BR" sz="140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250C7FE5-A7DA-8117-737D-19D645C357F7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3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 de 34</a:t>
            </a:r>
          </a:p>
        </p:txBody>
      </p:sp>
    </p:spTree>
    <p:extLst>
      <p:ext uri="{BB962C8B-B14F-4D97-AF65-F5344CB8AC3E}">
        <p14:creationId xmlns:p14="http://schemas.microsoft.com/office/powerpoint/2010/main" val="3654090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5CB2B-C856-9EE6-285F-678A53B7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C9F2F09-BEAC-6D75-FA19-105035B8404E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8B004E0-53CB-C9E4-0F6C-CF727F985342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CF17B482-7B97-41F2-5E9E-12E5778D2905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CE2EE6C-6848-0C92-35A5-38838BA0128A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1D9F3DA-4CBB-984C-E803-5EAD18FAA4B2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F798F1F-8FE0-BC23-C9C6-88D8CABD9306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AB6988A-754E-F895-DAC8-438877BB3CBA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3108163-13B7-7C85-14D3-22C4264E1FAB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4E3D784-CCCE-60CD-0788-38D2F8C2304F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99FB881-A6E5-8A81-C378-915AAF8CAB2D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C702AE2-E2A8-AE24-4467-CB241519028E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2B8D92D-0359-4487-185C-8F549931176F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C96F3F43-E4FA-9DF7-5A8B-3EF04633AB89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CEB0D265-3A25-D807-9373-E808B98C5F29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ABFD62D3-98EF-B075-4A97-99F9740BB833}"/>
              </a:ext>
            </a:extLst>
          </p:cNvPr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Encargos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E85B046-400D-97B2-6941-3C907E32EC7B}"/>
              </a:ext>
            </a:extLst>
          </p:cNvPr>
          <p:cNvSpPr txBox="1"/>
          <p:nvPr/>
        </p:nvSpPr>
        <p:spPr>
          <a:xfrm>
            <a:off x="961851" y="1379733"/>
            <a:ext cx="9253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noProof="0" dirty="0"/>
              <a:t>Principais encargos da concessionária:</a:t>
            </a: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8B9B352A-43A5-6315-C054-57AC81A73324}"/>
              </a:ext>
            </a:extLst>
          </p:cNvPr>
          <p:cNvSpPr/>
          <p:nvPr/>
        </p:nvSpPr>
        <p:spPr>
          <a:xfrm>
            <a:off x="5486400" y="2727042"/>
            <a:ext cx="3314367" cy="5348944"/>
          </a:xfrm>
          <a:custGeom>
            <a:avLst/>
            <a:gdLst/>
            <a:ahLst/>
            <a:cxnLst/>
            <a:rect l="l" t="t" r="r" b="b"/>
            <a:pathLst>
              <a:path w="872920" h="1408775">
                <a:moveTo>
                  <a:pt x="119129" y="0"/>
                </a:moveTo>
                <a:lnTo>
                  <a:pt x="753791" y="0"/>
                </a:lnTo>
                <a:cubicBezTo>
                  <a:pt x="819584" y="0"/>
                  <a:pt x="872920" y="53336"/>
                  <a:pt x="872920" y="119129"/>
                </a:cubicBezTo>
                <a:lnTo>
                  <a:pt x="872920" y="1289646"/>
                </a:lnTo>
                <a:cubicBezTo>
                  <a:pt x="872920" y="1321241"/>
                  <a:pt x="860369" y="1351542"/>
                  <a:pt x="838028" y="1373883"/>
                </a:cubicBezTo>
                <a:cubicBezTo>
                  <a:pt x="815687" y="1396224"/>
                  <a:pt x="785386" y="1408775"/>
                  <a:pt x="753791" y="1408775"/>
                </a:cubicBezTo>
                <a:lnTo>
                  <a:pt x="119129" y="1408775"/>
                </a:lnTo>
                <a:cubicBezTo>
                  <a:pt x="53336" y="1408775"/>
                  <a:pt x="0" y="1355439"/>
                  <a:pt x="0" y="1289646"/>
                </a:cubicBezTo>
                <a:lnTo>
                  <a:pt x="0" y="119129"/>
                </a:lnTo>
                <a:cubicBezTo>
                  <a:pt x="0" y="87534"/>
                  <a:pt x="12551" y="57233"/>
                  <a:pt x="34892" y="34892"/>
                </a:cubicBezTo>
                <a:cubicBezTo>
                  <a:pt x="57233" y="12551"/>
                  <a:pt x="87534" y="0"/>
                  <a:pt x="119129" y="0"/>
                </a:cubicBezTo>
                <a:close/>
              </a:path>
            </a:pathLst>
          </a:custGeom>
          <a:gradFill rotWithShape="1">
            <a:gsLst>
              <a:gs pos="0">
                <a:srgbClr val="1B3768">
                  <a:alpha val="100000"/>
                </a:srgbClr>
              </a:gs>
              <a:gs pos="100000">
                <a:srgbClr val="484ECC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pt-BR" noProof="0" dirty="0"/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EA58B4C4-E563-D6E6-0403-38CD27E4D058}"/>
              </a:ext>
            </a:extLst>
          </p:cNvPr>
          <p:cNvSpPr txBox="1"/>
          <p:nvPr/>
        </p:nvSpPr>
        <p:spPr>
          <a:xfrm>
            <a:off x="5486400" y="2690877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2FA7A747-751F-75F4-399F-B48C644A8030}"/>
              </a:ext>
            </a:extLst>
          </p:cNvPr>
          <p:cNvSpPr/>
          <p:nvPr/>
        </p:nvSpPr>
        <p:spPr>
          <a:xfrm>
            <a:off x="1879600" y="2748812"/>
            <a:ext cx="3314367" cy="5348944"/>
          </a:xfrm>
          <a:custGeom>
            <a:avLst/>
            <a:gdLst/>
            <a:ahLst/>
            <a:cxnLst/>
            <a:rect l="l" t="t" r="r" b="b"/>
            <a:pathLst>
              <a:path w="872920" h="1408775">
                <a:moveTo>
                  <a:pt x="119129" y="0"/>
                </a:moveTo>
                <a:lnTo>
                  <a:pt x="753791" y="0"/>
                </a:lnTo>
                <a:cubicBezTo>
                  <a:pt x="819584" y="0"/>
                  <a:pt x="872920" y="53336"/>
                  <a:pt x="872920" y="119129"/>
                </a:cubicBezTo>
                <a:lnTo>
                  <a:pt x="872920" y="1289646"/>
                </a:lnTo>
                <a:cubicBezTo>
                  <a:pt x="872920" y="1321241"/>
                  <a:pt x="860369" y="1351542"/>
                  <a:pt x="838028" y="1373883"/>
                </a:cubicBezTo>
                <a:cubicBezTo>
                  <a:pt x="815687" y="1396224"/>
                  <a:pt x="785386" y="1408775"/>
                  <a:pt x="753791" y="1408775"/>
                </a:cubicBezTo>
                <a:lnTo>
                  <a:pt x="119129" y="1408775"/>
                </a:lnTo>
                <a:cubicBezTo>
                  <a:pt x="53336" y="1408775"/>
                  <a:pt x="0" y="1355439"/>
                  <a:pt x="0" y="1289646"/>
                </a:cubicBezTo>
                <a:lnTo>
                  <a:pt x="0" y="119129"/>
                </a:lnTo>
                <a:cubicBezTo>
                  <a:pt x="0" y="87534"/>
                  <a:pt x="12551" y="57233"/>
                  <a:pt x="34892" y="34892"/>
                </a:cubicBezTo>
                <a:cubicBezTo>
                  <a:pt x="57233" y="12551"/>
                  <a:pt x="87534" y="0"/>
                  <a:pt x="119129" y="0"/>
                </a:cubicBezTo>
                <a:close/>
              </a:path>
            </a:pathLst>
          </a:custGeom>
          <a:gradFill rotWithShape="1">
            <a:gsLst>
              <a:gs pos="0">
                <a:srgbClr val="1B3768">
                  <a:alpha val="100000"/>
                </a:srgbClr>
              </a:gs>
              <a:gs pos="100000">
                <a:srgbClr val="484ECC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pt-BR" noProof="0" dirty="0"/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1FEF5E30-8902-A679-8D38-A722B6256AB5}"/>
              </a:ext>
            </a:extLst>
          </p:cNvPr>
          <p:cNvSpPr txBox="1"/>
          <p:nvPr/>
        </p:nvSpPr>
        <p:spPr>
          <a:xfrm>
            <a:off x="1879600" y="2712647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435981AA-950D-A85D-4ABD-E1E146ED1217}"/>
              </a:ext>
            </a:extLst>
          </p:cNvPr>
          <p:cNvSpPr txBox="1"/>
          <p:nvPr/>
        </p:nvSpPr>
        <p:spPr>
          <a:xfrm>
            <a:off x="9093200" y="2698134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sp>
        <p:nvSpPr>
          <p:cNvPr id="42" name="Freeform 21">
            <a:extLst>
              <a:ext uri="{FF2B5EF4-FFF2-40B4-BE49-F238E27FC236}">
                <a16:creationId xmlns:a16="http://schemas.microsoft.com/office/drawing/2014/main" id="{2778A093-2C3F-C723-219A-50638D8EF150}"/>
              </a:ext>
            </a:extLst>
          </p:cNvPr>
          <p:cNvSpPr/>
          <p:nvPr/>
        </p:nvSpPr>
        <p:spPr>
          <a:xfrm>
            <a:off x="12700000" y="2741556"/>
            <a:ext cx="3314367" cy="5348944"/>
          </a:xfrm>
          <a:custGeom>
            <a:avLst/>
            <a:gdLst/>
            <a:ahLst/>
            <a:cxnLst/>
            <a:rect l="l" t="t" r="r" b="b"/>
            <a:pathLst>
              <a:path w="872920" h="1408775">
                <a:moveTo>
                  <a:pt x="119129" y="0"/>
                </a:moveTo>
                <a:lnTo>
                  <a:pt x="753791" y="0"/>
                </a:lnTo>
                <a:cubicBezTo>
                  <a:pt x="819584" y="0"/>
                  <a:pt x="872920" y="53336"/>
                  <a:pt x="872920" y="119129"/>
                </a:cubicBezTo>
                <a:lnTo>
                  <a:pt x="872920" y="1289646"/>
                </a:lnTo>
                <a:cubicBezTo>
                  <a:pt x="872920" y="1321241"/>
                  <a:pt x="860369" y="1351542"/>
                  <a:pt x="838028" y="1373883"/>
                </a:cubicBezTo>
                <a:cubicBezTo>
                  <a:pt x="815687" y="1396224"/>
                  <a:pt x="785386" y="1408775"/>
                  <a:pt x="753791" y="1408775"/>
                </a:cubicBezTo>
                <a:lnTo>
                  <a:pt x="119129" y="1408775"/>
                </a:lnTo>
                <a:cubicBezTo>
                  <a:pt x="53336" y="1408775"/>
                  <a:pt x="0" y="1355439"/>
                  <a:pt x="0" y="1289646"/>
                </a:cubicBezTo>
                <a:lnTo>
                  <a:pt x="0" y="119129"/>
                </a:lnTo>
                <a:cubicBezTo>
                  <a:pt x="0" y="87534"/>
                  <a:pt x="12551" y="57233"/>
                  <a:pt x="34892" y="34892"/>
                </a:cubicBezTo>
                <a:cubicBezTo>
                  <a:pt x="57233" y="12551"/>
                  <a:pt x="87534" y="0"/>
                  <a:pt x="119129" y="0"/>
                </a:cubicBezTo>
                <a:close/>
              </a:path>
            </a:pathLst>
          </a:custGeom>
          <a:gradFill rotWithShape="1">
            <a:gsLst>
              <a:gs pos="0">
                <a:srgbClr val="1B3768">
                  <a:alpha val="100000"/>
                </a:srgbClr>
              </a:gs>
              <a:gs pos="100000">
                <a:srgbClr val="484ECC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pt-BR" noProof="0" dirty="0"/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id="{F9E45479-B5B6-695F-1282-55FBBA5D10E5}"/>
              </a:ext>
            </a:extLst>
          </p:cNvPr>
          <p:cNvSpPr txBox="1"/>
          <p:nvPr/>
        </p:nvSpPr>
        <p:spPr>
          <a:xfrm>
            <a:off x="12700000" y="2705391"/>
            <a:ext cx="3314367" cy="53851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pic>
        <p:nvPicPr>
          <p:cNvPr id="59" name="Gráfico 58" descr="Cena de parque com preenchimento sólido">
            <a:extLst>
              <a:ext uri="{FF2B5EF4-FFF2-40B4-BE49-F238E27FC236}">
                <a16:creationId xmlns:a16="http://schemas.microsoft.com/office/drawing/2014/main" id="{5230DCDC-9223-CF40-622D-F6D0F04F6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0485" y="3605594"/>
            <a:ext cx="1149194" cy="1149194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5EC3571-1373-09D6-C2E4-EE2D8DD878D2}"/>
              </a:ext>
            </a:extLst>
          </p:cNvPr>
          <p:cNvGrpSpPr/>
          <p:nvPr/>
        </p:nvGrpSpPr>
        <p:grpSpPr>
          <a:xfrm>
            <a:off x="9093200" y="2734299"/>
            <a:ext cx="3314367" cy="5348944"/>
            <a:chOff x="9093200" y="2734299"/>
            <a:chExt cx="3314367" cy="5348944"/>
          </a:xfrm>
        </p:grpSpPr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514FCAEC-762E-3C3D-99D5-C0872F6FD2EF}"/>
                </a:ext>
              </a:extLst>
            </p:cNvPr>
            <p:cNvSpPr/>
            <p:nvPr/>
          </p:nvSpPr>
          <p:spPr>
            <a:xfrm>
              <a:off x="9093200" y="2734299"/>
              <a:ext cx="3314367" cy="5348944"/>
            </a:xfrm>
            <a:custGeom>
              <a:avLst/>
              <a:gdLst/>
              <a:ahLst/>
              <a:cxnLst/>
              <a:rect l="l" t="t" r="r" b="b"/>
              <a:pathLst>
                <a:path w="872920" h="1408775">
                  <a:moveTo>
                    <a:pt x="119129" y="0"/>
                  </a:moveTo>
                  <a:lnTo>
                    <a:pt x="753791" y="0"/>
                  </a:lnTo>
                  <a:cubicBezTo>
                    <a:pt x="819584" y="0"/>
                    <a:pt x="872920" y="53336"/>
                    <a:pt x="872920" y="119129"/>
                  </a:cubicBezTo>
                  <a:lnTo>
                    <a:pt x="872920" y="1289646"/>
                  </a:lnTo>
                  <a:cubicBezTo>
                    <a:pt x="872920" y="1321241"/>
                    <a:pt x="860369" y="1351542"/>
                    <a:pt x="838028" y="1373883"/>
                  </a:cubicBezTo>
                  <a:cubicBezTo>
                    <a:pt x="815687" y="1396224"/>
                    <a:pt x="785386" y="1408775"/>
                    <a:pt x="753791" y="1408775"/>
                  </a:cubicBezTo>
                  <a:lnTo>
                    <a:pt x="119129" y="1408775"/>
                  </a:lnTo>
                  <a:cubicBezTo>
                    <a:pt x="53336" y="1408775"/>
                    <a:pt x="0" y="1355439"/>
                    <a:pt x="0" y="1289646"/>
                  </a:cubicBezTo>
                  <a:lnTo>
                    <a:pt x="0" y="119129"/>
                  </a:lnTo>
                  <a:cubicBezTo>
                    <a:pt x="0" y="87534"/>
                    <a:pt x="12551" y="57233"/>
                    <a:pt x="34892" y="34892"/>
                  </a:cubicBezTo>
                  <a:cubicBezTo>
                    <a:pt x="57233" y="12551"/>
                    <a:pt x="87534" y="0"/>
                    <a:pt x="119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 noProof="0" dirty="0"/>
            </a:p>
          </p:txBody>
        </p:sp>
        <p:pic>
          <p:nvPicPr>
            <p:cNvPr id="69" name="Gráfico 68" descr="Poste de sinalização com preenchimento sólido">
              <a:extLst>
                <a:ext uri="{FF2B5EF4-FFF2-40B4-BE49-F238E27FC236}">
                  <a16:creationId xmlns:a16="http://schemas.microsoft.com/office/drawing/2014/main" id="{52977475-41D7-474E-7568-D9C85008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53600" y="3936198"/>
              <a:ext cx="914400" cy="914400"/>
            </a:xfrm>
            <a:prstGeom prst="rect">
              <a:avLst/>
            </a:prstGeom>
          </p:spPr>
        </p:pic>
        <p:pic>
          <p:nvPicPr>
            <p:cNvPr id="57" name="Gráfico 56" descr="Sinalização com preenchimento sólido">
              <a:extLst>
                <a:ext uri="{FF2B5EF4-FFF2-40B4-BE49-F238E27FC236}">
                  <a16:creationId xmlns:a16="http://schemas.microsoft.com/office/drawing/2014/main" id="{1B937081-9717-DFB6-BB75-55883875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79779" y="4099755"/>
              <a:ext cx="954608" cy="954608"/>
            </a:xfrm>
            <a:prstGeom prst="rect">
              <a:avLst/>
            </a:prstGeom>
          </p:spPr>
        </p:pic>
        <p:pic>
          <p:nvPicPr>
            <p:cNvPr id="63" name="Gráfico 62" descr="Estrada escorregadia com preenchimento sólido">
              <a:extLst>
                <a:ext uri="{FF2B5EF4-FFF2-40B4-BE49-F238E27FC236}">
                  <a16:creationId xmlns:a16="http://schemas.microsoft.com/office/drawing/2014/main" id="{072EB363-F083-3F1E-FBA4-0AFA0506E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17141" y="3258516"/>
              <a:ext cx="914400" cy="914400"/>
            </a:xfrm>
            <a:prstGeom prst="rect">
              <a:avLst/>
            </a:prstGeom>
          </p:spPr>
        </p:pic>
      </p:grpSp>
      <p:pic>
        <p:nvPicPr>
          <p:cNvPr id="71" name="Gráfico 70" descr="Projeto com preenchimento sólido">
            <a:extLst>
              <a:ext uri="{FF2B5EF4-FFF2-40B4-BE49-F238E27FC236}">
                <a16:creationId xmlns:a16="http://schemas.microsoft.com/office/drawing/2014/main" id="{40684AD0-86C5-30E1-7FCF-1FDBAD7D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734375" y="3528201"/>
            <a:ext cx="1303981" cy="1303981"/>
          </a:xfrm>
          <a:prstGeom prst="rect">
            <a:avLst/>
          </a:prstGeom>
        </p:spPr>
      </p:pic>
      <p:pic>
        <p:nvPicPr>
          <p:cNvPr id="30" name="Gráfico 29" descr="Vizinhança com preenchimento sólido">
            <a:extLst>
              <a:ext uri="{FF2B5EF4-FFF2-40B4-BE49-F238E27FC236}">
                <a16:creationId xmlns:a16="http://schemas.microsoft.com/office/drawing/2014/main" id="{1AFBBEF5-6A08-752E-0898-5F307D961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86382" y="3883348"/>
            <a:ext cx="1009817" cy="1009817"/>
          </a:xfrm>
          <a:prstGeom prst="rect">
            <a:avLst/>
          </a:prstGeom>
        </p:spPr>
      </p:pic>
      <p:sp>
        <p:nvSpPr>
          <p:cNvPr id="45" name="CaixaDeTexto 44">
            <a:extLst>
              <a:ext uri="{FF2B5EF4-FFF2-40B4-BE49-F238E27FC236}">
                <a16:creationId xmlns:a16="http://schemas.microsoft.com/office/drawing/2014/main" id="{45F8C79B-7537-6D17-40C5-28E6D057A1F6}"/>
              </a:ext>
            </a:extLst>
          </p:cNvPr>
          <p:cNvSpPr txBox="1"/>
          <p:nvPr/>
        </p:nvSpPr>
        <p:spPr>
          <a:xfrm>
            <a:off x="2109303" y="5143500"/>
            <a:ext cx="2854960" cy="2227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380"/>
              </a:lnSpc>
            </a:pPr>
            <a:r>
              <a:rPr lang="pt-BR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Instalação de </a:t>
            </a:r>
            <a:r>
              <a:rPr lang="pt-BR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espaço público (praça) com fruição pública</a:t>
            </a:r>
            <a:r>
              <a:rPr lang="pt-BR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que conte com projeto paisagístico, iluminação cênica, fontes e espelhos de água e área de convivência.</a:t>
            </a:r>
            <a:endParaRPr lang="pt-BR" sz="1800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6847063-3D51-D904-F1E2-E5741E6046C1}"/>
              </a:ext>
            </a:extLst>
          </p:cNvPr>
          <p:cNvSpPr txBox="1"/>
          <p:nvPr/>
        </p:nvSpPr>
        <p:spPr>
          <a:xfrm>
            <a:off x="5716103" y="5243481"/>
            <a:ext cx="2854960" cy="16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380"/>
              </a:lnSpc>
            </a:pPr>
            <a:r>
              <a: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pt-BR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mplantação</a:t>
            </a:r>
            <a:r>
              <a:rPr lang="pt-BR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pt-BR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calçadas no entorno de todo o Empreendimento</a:t>
            </a:r>
            <a:r>
              <a:rPr lang="pt-BR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conforme o Manual de Calçadas da Prefeitura.</a:t>
            </a:r>
            <a:endParaRPr lang="pt-BR" sz="1800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0030620-AB07-C6B0-4DED-29F52EF795C4}"/>
              </a:ext>
            </a:extLst>
          </p:cNvPr>
          <p:cNvSpPr txBox="1"/>
          <p:nvPr/>
        </p:nvSpPr>
        <p:spPr>
          <a:xfrm>
            <a:off x="9322903" y="5243481"/>
            <a:ext cx="2854960" cy="2227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380"/>
              </a:lnSpc>
            </a:pPr>
            <a:r>
              <a:rPr lang="pt-BR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Aplicação de </a:t>
            </a:r>
            <a:r>
              <a:rPr lang="pt-BR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sinalização horizontal e vertical</a:t>
            </a:r>
            <a:r>
              <a:rPr lang="pt-BR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por parte da Concessionária, conforme normas do Código Nacional de Trânsito e demais legislações.</a:t>
            </a:r>
            <a:endParaRPr lang="pt-BR" sz="1800" noProof="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DF02D44-032D-1DDC-7247-2A3A4D2C0CE8}"/>
              </a:ext>
            </a:extLst>
          </p:cNvPr>
          <p:cNvSpPr txBox="1"/>
          <p:nvPr/>
        </p:nvSpPr>
        <p:spPr>
          <a:xfrm>
            <a:off x="12929703" y="5243480"/>
            <a:ext cx="2854960" cy="19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380"/>
              </a:lnSpc>
            </a:pPr>
            <a:r>
              <a: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concessionária deverá </a:t>
            </a:r>
            <a:r>
              <a:rPr lang="pt-BR" sz="1800" b="1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seguir em linhas gerais as legislações</a:t>
            </a:r>
            <a:r>
              <a:rPr lang="pt-BR" sz="18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aplicáveis ao setor de Construção Civil e ABNT, conforme Caderno de Encargos.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B8DFDA9-F124-5989-AF58-A45BCB5E01BF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1246FD6A-0DE5-0D0E-5CFA-2E1F50C28050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537CAD97-94C6-3D10-4D02-A3E73F761F54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C1695C99-0A8C-FD76-528A-23829764ADB5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AFBED86-4A4B-DEAD-6B25-3143AB4B2D71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78997801-2151-383B-9970-ED440685CE2A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31 de 34</a:t>
            </a:r>
          </a:p>
        </p:txBody>
      </p:sp>
    </p:spTree>
    <p:extLst>
      <p:ext uri="{BB962C8B-B14F-4D97-AF65-F5344CB8AC3E}">
        <p14:creationId xmlns:p14="http://schemas.microsoft.com/office/powerpoint/2010/main" val="2640481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33" b="-4333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5469663" y="239480"/>
            <a:ext cx="2540105" cy="789220"/>
            <a:chOff x="0" y="0"/>
            <a:chExt cx="3386807" cy="1052293"/>
          </a:xfrm>
        </p:grpSpPr>
        <p:grpSp>
          <p:nvGrpSpPr>
            <p:cNvPr id="4" name="Group 4"/>
            <p:cNvGrpSpPr/>
            <p:nvPr/>
          </p:nvGrpSpPr>
          <p:grpSpPr>
            <a:xfrm>
              <a:off x="113655" y="92927"/>
              <a:ext cx="959364" cy="95936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553476" cy="553476"/>
            </a:xfrm>
            <a:custGeom>
              <a:avLst/>
              <a:gdLst/>
              <a:ahLst/>
              <a:cxnLst/>
              <a:rect l="l" t="t" r="r" b="b"/>
              <a:pathLst>
                <a:path w="553476" h="553476">
                  <a:moveTo>
                    <a:pt x="0" y="0"/>
                  </a:moveTo>
                  <a:lnTo>
                    <a:pt x="553476" y="0"/>
                  </a:lnTo>
                  <a:lnTo>
                    <a:pt x="553476" y="553476"/>
                  </a:lnTo>
                  <a:lnTo>
                    <a:pt x="0" y="55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35723" y="43199"/>
              <a:ext cx="413769" cy="41376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291636" y="-9525"/>
              <a:ext cx="2095171" cy="89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RECIFE</a:t>
              </a:r>
            </a:p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PARCERIAS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91636" y="855602"/>
              <a:ext cx="2095171" cy="196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7"/>
                </a:lnSpc>
              </a:pPr>
              <a:r>
                <a:rPr lang="pt-BR" sz="980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Concessões e PPPs</a:t>
              </a:r>
            </a:p>
          </p:txBody>
        </p:sp>
        <p:sp>
          <p:nvSpPr>
            <p:cNvPr id="13" name="AutoShape 13"/>
            <p:cNvSpPr/>
            <p:nvPr/>
          </p:nvSpPr>
          <p:spPr>
            <a:xfrm flipV="1">
              <a:off x="1179453" y="0"/>
              <a:ext cx="0" cy="1052293"/>
            </a:xfrm>
            <a:prstGeom prst="line">
              <a:avLst/>
            </a:prstGeom>
            <a:ln w="7308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4017514" y="0"/>
            <a:ext cx="13161514" cy="11165351"/>
          </a:xfrm>
          <a:custGeom>
            <a:avLst/>
            <a:gdLst/>
            <a:ahLst/>
            <a:cxnLst/>
            <a:rect l="l" t="t" r="r" b="b"/>
            <a:pathLst>
              <a:path w="13161514" h="11165351">
                <a:moveTo>
                  <a:pt x="0" y="0"/>
                </a:moveTo>
                <a:lnTo>
                  <a:pt x="13161514" y="0"/>
                </a:lnTo>
                <a:lnTo>
                  <a:pt x="13161514" y="11165351"/>
                </a:lnTo>
                <a:lnTo>
                  <a:pt x="0" y="11165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20" name="Group 20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29" name="AutoShape 29"/>
          <p:cNvSpPr/>
          <p:nvPr/>
        </p:nvSpPr>
        <p:spPr>
          <a:xfrm>
            <a:off x="8753658" y="3166636"/>
            <a:ext cx="9256110" cy="0"/>
          </a:xfrm>
          <a:prstGeom prst="line">
            <a:avLst/>
          </a:prstGeom>
          <a:ln w="38100" cap="flat">
            <a:solidFill>
              <a:srgbClr val="AC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0" name="AutoShape 30"/>
          <p:cNvSpPr/>
          <p:nvPr/>
        </p:nvSpPr>
        <p:spPr>
          <a:xfrm>
            <a:off x="8753658" y="5130513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1" name="AutoShape 31"/>
          <p:cNvSpPr/>
          <p:nvPr/>
        </p:nvSpPr>
        <p:spPr>
          <a:xfrm>
            <a:off x="8753658" y="6149689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2" name="TextBox 32"/>
          <p:cNvSpPr txBox="1"/>
          <p:nvPr/>
        </p:nvSpPr>
        <p:spPr>
          <a:xfrm>
            <a:off x="8753658" y="4187537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u="none" strike="noStrike" noProof="0" dirty="0">
                <a:solidFill>
                  <a:srgbClr val="ACA8A8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53658" y="5206713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Cronograma do Projeto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53658" y="3205635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ACA8A8"/>
                </a:solidFill>
                <a:latin typeface="Roboto"/>
                <a:ea typeface="Roboto"/>
                <a:cs typeface="Roboto"/>
                <a:sym typeface="Roboto"/>
              </a:rPr>
              <a:t>Contextualização da Iniciativa</a:t>
            </a:r>
          </a:p>
        </p:txBody>
      </p:sp>
      <p:sp>
        <p:nvSpPr>
          <p:cNvPr id="35" name="AutoShape 35"/>
          <p:cNvSpPr/>
          <p:nvPr/>
        </p:nvSpPr>
        <p:spPr>
          <a:xfrm>
            <a:off x="8753658" y="4111337"/>
            <a:ext cx="9256110" cy="0"/>
          </a:xfrm>
          <a:prstGeom prst="line">
            <a:avLst/>
          </a:prstGeom>
          <a:ln w="38100" cap="flat">
            <a:solidFill>
              <a:srgbClr val="AC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36" name="Group 21">
            <a:extLst>
              <a:ext uri="{FF2B5EF4-FFF2-40B4-BE49-F238E27FC236}">
                <a16:creationId xmlns:a16="http://schemas.microsoft.com/office/drawing/2014/main" id="{3DC62CBA-DCDB-F1F3-8803-0E595EA6F53D}"/>
              </a:ext>
            </a:extLst>
          </p:cNvPr>
          <p:cNvGrpSpPr/>
          <p:nvPr/>
        </p:nvGrpSpPr>
        <p:grpSpPr>
          <a:xfrm>
            <a:off x="11998815" y="184108"/>
            <a:ext cx="3291991" cy="1010386"/>
            <a:chOff x="0" y="0"/>
            <a:chExt cx="4389322" cy="1347180"/>
          </a:xfrm>
        </p:grpSpPr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A3B406ED-A75E-252B-9D4B-B33CA2034484}"/>
                </a:ext>
              </a:extLst>
            </p:cNvPr>
            <p:cNvSpPr/>
            <p:nvPr/>
          </p:nvSpPr>
          <p:spPr>
            <a:xfrm>
              <a:off x="0" y="0"/>
              <a:ext cx="1347178" cy="1347178"/>
            </a:xfrm>
            <a:custGeom>
              <a:avLst/>
              <a:gdLst/>
              <a:ahLst/>
              <a:cxnLst/>
              <a:rect l="l" t="t" r="r" b="b"/>
              <a:pathLst>
                <a:path w="1347178" h="1347178">
                  <a:moveTo>
                    <a:pt x="0" y="0"/>
                  </a:moveTo>
                  <a:lnTo>
                    <a:pt x="1347178" y="0"/>
                  </a:lnTo>
                  <a:lnTo>
                    <a:pt x="1347178" y="1347178"/>
                  </a:lnTo>
                  <a:lnTo>
                    <a:pt x="0" y="1347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6F12DF26-62C6-AC99-2FC6-A7F0A16EDF85}"/>
                </a:ext>
              </a:extLst>
            </p:cNvPr>
            <p:cNvSpPr txBox="1"/>
            <p:nvPr/>
          </p:nvSpPr>
          <p:spPr>
            <a:xfrm>
              <a:off x="1629094" y="0"/>
              <a:ext cx="2728362" cy="58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89"/>
                </a:lnSpc>
              </a:pPr>
              <a:r>
                <a:rPr lang="pt-BR" sz="2885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A9E8613-B08E-667E-08CC-E21B493C1E57}"/>
                </a:ext>
              </a:extLst>
            </p:cNvPr>
            <p:cNvSpPr txBox="1"/>
            <p:nvPr/>
          </p:nvSpPr>
          <p:spPr>
            <a:xfrm>
              <a:off x="1629094" y="585294"/>
              <a:ext cx="2760228" cy="718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34"/>
                </a:lnSpc>
              </a:pPr>
              <a:r>
                <a:rPr lang="pt-BR" sz="1257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</p:txBody>
        </p:sp>
        <p:sp>
          <p:nvSpPr>
            <p:cNvPr id="40" name="AutoShape 25">
              <a:extLst>
                <a:ext uri="{FF2B5EF4-FFF2-40B4-BE49-F238E27FC236}">
                  <a16:creationId xmlns:a16="http://schemas.microsoft.com/office/drawing/2014/main" id="{746D215D-0926-F167-4C8D-C6D2F5C2FED6}"/>
                </a:ext>
              </a:extLst>
            </p:cNvPr>
            <p:cNvSpPr/>
            <p:nvPr/>
          </p:nvSpPr>
          <p:spPr>
            <a:xfrm flipV="1">
              <a:off x="1633793" y="0"/>
              <a:ext cx="0" cy="1347180"/>
            </a:xfrm>
            <a:prstGeom prst="line">
              <a:avLst/>
            </a:prstGeom>
            <a:ln w="939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9" name="AutoShape 19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Cronograma do Projeto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229290" y="4383780"/>
            <a:ext cx="3581568" cy="2031438"/>
            <a:chOff x="0" y="0"/>
            <a:chExt cx="949148" cy="5383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49148" cy="538350"/>
            </a:xfrm>
            <a:custGeom>
              <a:avLst/>
              <a:gdLst/>
              <a:ahLst/>
              <a:cxnLst/>
              <a:rect l="l" t="t" r="r" b="b"/>
              <a:pathLst>
                <a:path w="949148" h="538350">
                  <a:moveTo>
                    <a:pt x="745948" y="0"/>
                  </a:moveTo>
                  <a:lnTo>
                    <a:pt x="0" y="0"/>
                  </a:lnTo>
                  <a:lnTo>
                    <a:pt x="0" y="538350"/>
                  </a:lnTo>
                  <a:lnTo>
                    <a:pt x="745948" y="538350"/>
                  </a:lnTo>
                  <a:lnTo>
                    <a:pt x="949148" y="269175"/>
                  </a:lnTo>
                  <a:lnTo>
                    <a:pt x="745948" y="0"/>
                  </a:lnTo>
                  <a:close/>
                </a:path>
              </a:pathLst>
            </a:custGeom>
            <a:solidFill>
              <a:srgbClr val="89FFDB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834848" cy="59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545908" y="4396336"/>
            <a:ext cx="3581568" cy="2031438"/>
            <a:chOff x="0" y="0"/>
            <a:chExt cx="949148" cy="5383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49148" cy="538350"/>
            </a:xfrm>
            <a:custGeom>
              <a:avLst/>
              <a:gdLst/>
              <a:ahLst/>
              <a:cxnLst/>
              <a:rect l="l" t="t" r="r" b="b"/>
              <a:pathLst>
                <a:path w="949148" h="538350">
                  <a:moveTo>
                    <a:pt x="745948" y="0"/>
                  </a:moveTo>
                  <a:lnTo>
                    <a:pt x="0" y="0"/>
                  </a:lnTo>
                  <a:lnTo>
                    <a:pt x="0" y="538350"/>
                  </a:lnTo>
                  <a:lnTo>
                    <a:pt x="745948" y="538350"/>
                  </a:lnTo>
                  <a:lnTo>
                    <a:pt x="949148" y="269175"/>
                  </a:lnTo>
                  <a:lnTo>
                    <a:pt x="745948" y="0"/>
                  </a:lnTo>
                  <a:close/>
                </a:path>
              </a:pathLst>
            </a:custGeom>
            <a:solidFill>
              <a:srgbClr val="AEC8F7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34848" cy="59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765426" y="4396336"/>
            <a:ext cx="3581568" cy="2031438"/>
            <a:chOff x="0" y="0"/>
            <a:chExt cx="949148" cy="53835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49148" cy="538350"/>
            </a:xfrm>
            <a:custGeom>
              <a:avLst/>
              <a:gdLst/>
              <a:ahLst/>
              <a:cxnLst/>
              <a:rect l="l" t="t" r="r" b="b"/>
              <a:pathLst>
                <a:path w="949148" h="538350">
                  <a:moveTo>
                    <a:pt x="745948" y="0"/>
                  </a:moveTo>
                  <a:lnTo>
                    <a:pt x="0" y="0"/>
                  </a:lnTo>
                  <a:lnTo>
                    <a:pt x="0" y="538350"/>
                  </a:lnTo>
                  <a:lnTo>
                    <a:pt x="745948" y="538350"/>
                  </a:lnTo>
                  <a:lnTo>
                    <a:pt x="949148" y="269175"/>
                  </a:lnTo>
                  <a:lnTo>
                    <a:pt x="745948" y="0"/>
                  </a:lnTo>
                  <a:close/>
                </a:path>
              </a:pathLst>
            </a:custGeom>
            <a:solidFill>
              <a:srgbClr val="80A1DB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834848" cy="59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977830" y="4396336"/>
            <a:ext cx="3581568" cy="2031438"/>
            <a:chOff x="0" y="0"/>
            <a:chExt cx="949148" cy="53835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49148" cy="538350"/>
            </a:xfrm>
            <a:custGeom>
              <a:avLst/>
              <a:gdLst/>
              <a:ahLst/>
              <a:cxnLst/>
              <a:rect l="l" t="t" r="r" b="b"/>
              <a:pathLst>
                <a:path w="949148" h="538350">
                  <a:moveTo>
                    <a:pt x="745948" y="0"/>
                  </a:moveTo>
                  <a:lnTo>
                    <a:pt x="0" y="0"/>
                  </a:lnTo>
                  <a:lnTo>
                    <a:pt x="0" y="538350"/>
                  </a:lnTo>
                  <a:lnTo>
                    <a:pt x="745948" y="538350"/>
                  </a:lnTo>
                  <a:lnTo>
                    <a:pt x="949148" y="269175"/>
                  </a:lnTo>
                  <a:lnTo>
                    <a:pt x="745948" y="0"/>
                  </a:lnTo>
                  <a:close/>
                </a:path>
              </a:pathLst>
            </a:custGeom>
            <a:solidFill>
              <a:srgbClr val="4569A8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834848" cy="59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206831" y="4396336"/>
            <a:ext cx="3581568" cy="2031438"/>
            <a:chOff x="0" y="0"/>
            <a:chExt cx="949148" cy="53835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49148" cy="538350"/>
            </a:xfrm>
            <a:custGeom>
              <a:avLst/>
              <a:gdLst/>
              <a:ahLst/>
              <a:cxnLst/>
              <a:rect l="l" t="t" r="r" b="b"/>
              <a:pathLst>
                <a:path w="949148" h="538350">
                  <a:moveTo>
                    <a:pt x="745948" y="0"/>
                  </a:moveTo>
                  <a:lnTo>
                    <a:pt x="0" y="0"/>
                  </a:lnTo>
                  <a:lnTo>
                    <a:pt x="0" y="538350"/>
                  </a:lnTo>
                  <a:lnTo>
                    <a:pt x="745948" y="538350"/>
                  </a:lnTo>
                  <a:lnTo>
                    <a:pt x="949148" y="269175"/>
                  </a:lnTo>
                  <a:lnTo>
                    <a:pt x="745948" y="0"/>
                  </a:lnTo>
                  <a:close/>
                </a:path>
              </a:pathLst>
            </a:custGeom>
            <a:solidFill>
              <a:srgbClr val="1B3768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834848" cy="59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7143" y="4396336"/>
            <a:ext cx="3581568" cy="2031438"/>
            <a:chOff x="0" y="0"/>
            <a:chExt cx="949148" cy="53835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49148" cy="538350"/>
            </a:xfrm>
            <a:custGeom>
              <a:avLst/>
              <a:gdLst/>
              <a:ahLst/>
              <a:cxnLst/>
              <a:rect l="l" t="t" r="r" b="b"/>
              <a:pathLst>
                <a:path w="949148" h="538350">
                  <a:moveTo>
                    <a:pt x="745948" y="0"/>
                  </a:moveTo>
                  <a:lnTo>
                    <a:pt x="0" y="0"/>
                  </a:lnTo>
                  <a:lnTo>
                    <a:pt x="0" y="538350"/>
                  </a:lnTo>
                  <a:lnTo>
                    <a:pt x="745948" y="538350"/>
                  </a:lnTo>
                  <a:lnTo>
                    <a:pt x="949148" y="269175"/>
                  </a:lnTo>
                  <a:lnTo>
                    <a:pt x="745948" y="0"/>
                  </a:lnTo>
                  <a:close/>
                </a:path>
              </a:pathLst>
            </a:custGeom>
            <a:solidFill>
              <a:srgbClr val="091F44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834848" cy="59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862436" y="4942536"/>
            <a:ext cx="2342000" cy="105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Consulta Pública e </a:t>
            </a:r>
            <a:r>
              <a:rPr lang="pt-BR" sz="2281" b="1" noProof="0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Roadshow</a:t>
            </a:r>
            <a:endParaRPr lang="pt-BR" sz="2281" b="1" noProof="0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692749" y="4869402"/>
            <a:ext cx="2672876" cy="105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Ajustes no Escopo 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 Projeto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544614" y="4942536"/>
            <a:ext cx="2672876" cy="105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Análise 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 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TCE-PE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217490" y="4942536"/>
            <a:ext cx="2672876" cy="105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Lançamento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Edital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065922" y="4942536"/>
            <a:ext cx="2672876" cy="105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Sessão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Licitação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738798" y="4942536"/>
            <a:ext cx="2672876" cy="105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Assinatura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</a:t>
            </a:r>
          </a:p>
          <a:p>
            <a:pPr algn="ctr">
              <a:lnSpc>
                <a:spcPts val="2738"/>
              </a:lnSpc>
            </a:pPr>
            <a:r>
              <a:rPr lang="pt-BR" sz="2281" b="1" noProof="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Contrato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204437" y="3859225"/>
            <a:ext cx="2096669" cy="511999"/>
            <a:chOff x="0" y="0"/>
            <a:chExt cx="629178" cy="15364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29178" cy="153643"/>
            </a:xfrm>
            <a:custGeom>
              <a:avLst/>
              <a:gdLst/>
              <a:ahLst/>
              <a:cxnLst/>
              <a:rect l="l" t="t" r="r" b="b"/>
              <a:pathLst>
                <a:path w="629178" h="153643">
                  <a:moveTo>
                    <a:pt x="76821" y="0"/>
                  </a:moveTo>
                  <a:lnTo>
                    <a:pt x="552356" y="0"/>
                  </a:lnTo>
                  <a:cubicBezTo>
                    <a:pt x="572731" y="0"/>
                    <a:pt x="592270" y="8094"/>
                    <a:pt x="606677" y="22500"/>
                  </a:cubicBezTo>
                  <a:cubicBezTo>
                    <a:pt x="621084" y="36907"/>
                    <a:pt x="629178" y="56447"/>
                    <a:pt x="629178" y="76821"/>
                  </a:cubicBezTo>
                  <a:lnTo>
                    <a:pt x="629178" y="76821"/>
                  </a:lnTo>
                  <a:cubicBezTo>
                    <a:pt x="629178" y="97196"/>
                    <a:pt x="621084" y="116736"/>
                    <a:pt x="606677" y="131142"/>
                  </a:cubicBezTo>
                  <a:cubicBezTo>
                    <a:pt x="592270" y="145549"/>
                    <a:pt x="572731" y="153643"/>
                    <a:pt x="552356" y="153643"/>
                  </a:cubicBezTo>
                  <a:lnTo>
                    <a:pt x="76821" y="153643"/>
                  </a:lnTo>
                  <a:cubicBezTo>
                    <a:pt x="56447" y="153643"/>
                    <a:pt x="36907" y="145549"/>
                    <a:pt x="22500" y="131142"/>
                  </a:cubicBezTo>
                  <a:cubicBezTo>
                    <a:pt x="8094" y="116736"/>
                    <a:pt x="0" y="97196"/>
                    <a:pt x="0" y="76821"/>
                  </a:cubicBezTo>
                  <a:lnTo>
                    <a:pt x="0" y="76821"/>
                  </a:lnTo>
                  <a:cubicBezTo>
                    <a:pt x="0" y="56447"/>
                    <a:pt x="8094" y="36907"/>
                    <a:pt x="22500" y="22500"/>
                  </a:cubicBezTo>
                  <a:cubicBezTo>
                    <a:pt x="36907" y="8094"/>
                    <a:pt x="56447" y="0"/>
                    <a:pt x="7682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629178" cy="210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3325946" y="3991774"/>
            <a:ext cx="192709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pt-BR" sz="1599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Jan/25 - </a:t>
            </a:r>
            <a:r>
              <a:rPr lang="pt-BR" sz="1599" b="1" noProof="0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Fev</a:t>
            </a:r>
            <a:r>
              <a:rPr lang="pt-BR" sz="1599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/25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5938844" y="3859225"/>
            <a:ext cx="2279061" cy="511999"/>
            <a:chOff x="0" y="0"/>
            <a:chExt cx="683911" cy="153643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83911" cy="153643"/>
            </a:xfrm>
            <a:custGeom>
              <a:avLst/>
              <a:gdLst/>
              <a:ahLst/>
              <a:cxnLst/>
              <a:rect l="l" t="t" r="r" b="b"/>
              <a:pathLst>
                <a:path w="683911" h="153643">
                  <a:moveTo>
                    <a:pt x="76821" y="0"/>
                  </a:moveTo>
                  <a:lnTo>
                    <a:pt x="607089" y="0"/>
                  </a:lnTo>
                  <a:cubicBezTo>
                    <a:pt x="627463" y="0"/>
                    <a:pt x="647003" y="8094"/>
                    <a:pt x="661410" y="22500"/>
                  </a:cubicBezTo>
                  <a:cubicBezTo>
                    <a:pt x="675817" y="36907"/>
                    <a:pt x="683911" y="56447"/>
                    <a:pt x="683911" y="76821"/>
                  </a:cubicBezTo>
                  <a:lnTo>
                    <a:pt x="683911" y="76821"/>
                  </a:lnTo>
                  <a:cubicBezTo>
                    <a:pt x="683911" y="97196"/>
                    <a:pt x="675817" y="116736"/>
                    <a:pt x="661410" y="131142"/>
                  </a:cubicBezTo>
                  <a:cubicBezTo>
                    <a:pt x="647003" y="145549"/>
                    <a:pt x="627463" y="153643"/>
                    <a:pt x="607089" y="153643"/>
                  </a:cubicBezTo>
                  <a:lnTo>
                    <a:pt x="76821" y="153643"/>
                  </a:lnTo>
                  <a:cubicBezTo>
                    <a:pt x="56447" y="153643"/>
                    <a:pt x="36907" y="145549"/>
                    <a:pt x="22500" y="131142"/>
                  </a:cubicBezTo>
                  <a:cubicBezTo>
                    <a:pt x="8094" y="116736"/>
                    <a:pt x="0" y="97196"/>
                    <a:pt x="0" y="76821"/>
                  </a:cubicBezTo>
                  <a:lnTo>
                    <a:pt x="0" y="76821"/>
                  </a:lnTo>
                  <a:cubicBezTo>
                    <a:pt x="0" y="56447"/>
                    <a:pt x="8094" y="36907"/>
                    <a:pt x="22500" y="22500"/>
                  </a:cubicBezTo>
                  <a:cubicBezTo>
                    <a:pt x="36907" y="8094"/>
                    <a:pt x="56447" y="0"/>
                    <a:pt x="7682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683911" cy="210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669879" y="3859225"/>
            <a:ext cx="2096669" cy="511999"/>
            <a:chOff x="0" y="0"/>
            <a:chExt cx="629178" cy="15364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29178" cy="153643"/>
            </a:xfrm>
            <a:custGeom>
              <a:avLst/>
              <a:gdLst/>
              <a:ahLst/>
              <a:cxnLst/>
              <a:rect l="l" t="t" r="r" b="b"/>
              <a:pathLst>
                <a:path w="629178" h="153643">
                  <a:moveTo>
                    <a:pt x="76821" y="0"/>
                  </a:moveTo>
                  <a:lnTo>
                    <a:pt x="552356" y="0"/>
                  </a:lnTo>
                  <a:cubicBezTo>
                    <a:pt x="572731" y="0"/>
                    <a:pt x="592270" y="8094"/>
                    <a:pt x="606677" y="22500"/>
                  </a:cubicBezTo>
                  <a:cubicBezTo>
                    <a:pt x="621084" y="36907"/>
                    <a:pt x="629178" y="56447"/>
                    <a:pt x="629178" y="76821"/>
                  </a:cubicBezTo>
                  <a:lnTo>
                    <a:pt x="629178" y="76821"/>
                  </a:lnTo>
                  <a:cubicBezTo>
                    <a:pt x="629178" y="97196"/>
                    <a:pt x="621084" y="116736"/>
                    <a:pt x="606677" y="131142"/>
                  </a:cubicBezTo>
                  <a:cubicBezTo>
                    <a:pt x="592270" y="145549"/>
                    <a:pt x="572731" y="153643"/>
                    <a:pt x="552356" y="153643"/>
                  </a:cubicBezTo>
                  <a:lnTo>
                    <a:pt x="76821" y="153643"/>
                  </a:lnTo>
                  <a:cubicBezTo>
                    <a:pt x="56447" y="153643"/>
                    <a:pt x="36907" y="145549"/>
                    <a:pt x="22500" y="131142"/>
                  </a:cubicBezTo>
                  <a:cubicBezTo>
                    <a:pt x="8094" y="116736"/>
                    <a:pt x="0" y="97196"/>
                    <a:pt x="0" y="76821"/>
                  </a:cubicBezTo>
                  <a:lnTo>
                    <a:pt x="0" y="76821"/>
                  </a:lnTo>
                  <a:cubicBezTo>
                    <a:pt x="0" y="56447"/>
                    <a:pt x="8094" y="36907"/>
                    <a:pt x="22500" y="22500"/>
                  </a:cubicBezTo>
                  <a:cubicBezTo>
                    <a:pt x="36907" y="8094"/>
                    <a:pt x="56447" y="0"/>
                    <a:pt x="7682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629178" cy="210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8842823" y="3949895"/>
            <a:ext cx="1777746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pt-BR" sz="1755" b="1" noProof="0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Jun</a:t>
            </a:r>
            <a:r>
              <a:rPr lang="pt-BR" sz="1755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/25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1402871" y="3859225"/>
            <a:ext cx="2096669" cy="511999"/>
            <a:chOff x="0" y="0"/>
            <a:chExt cx="629178" cy="153643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29178" cy="153643"/>
            </a:xfrm>
            <a:custGeom>
              <a:avLst/>
              <a:gdLst/>
              <a:ahLst/>
              <a:cxnLst/>
              <a:rect l="l" t="t" r="r" b="b"/>
              <a:pathLst>
                <a:path w="629178" h="153643">
                  <a:moveTo>
                    <a:pt x="76821" y="0"/>
                  </a:moveTo>
                  <a:lnTo>
                    <a:pt x="552356" y="0"/>
                  </a:lnTo>
                  <a:cubicBezTo>
                    <a:pt x="572731" y="0"/>
                    <a:pt x="592270" y="8094"/>
                    <a:pt x="606677" y="22500"/>
                  </a:cubicBezTo>
                  <a:cubicBezTo>
                    <a:pt x="621084" y="36907"/>
                    <a:pt x="629178" y="56447"/>
                    <a:pt x="629178" y="76821"/>
                  </a:cubicBezTo>
                  <a:lnTo>
                    <a:pt x="629178" y="76821"/>
                  </a:lnTo>
                  <a:cubicBezTo>
                    <a:pt x="629178" y="97196"/>
                    <a:pt x="621084" y="116736"/>
                    <a:pt x="606677" y="131142"/>
                  </a:cubicBezTo>
                  <a:cubicBezTo>
                    <a:pt x="592270" y="145549"/>
                    <a:pt x="572731" y="153643"/>
                    <a:pt x="552356" y="153643"/>
                  </a:cubicBezTo>
                  <a:lnTo>
                    <a:pt x="76821" y="153643"/>
                  </a:lnTo>
                  <a:cubicBezTo>
                    <a:pt x="56447" y="153643"/>
                    <a:pt x="36907" y="145549"/>
                    <a:pt x="22500" y="131142"/>
                  </a:cubicBezTo>
                  <a:cubicBezTo>
                    <a:pt x="8094" y="116736"/>
                    <a:pt x="0" y="97196"/>
                    <a:pt x="0" y="76821"/>
                  </a:cubicBezTo>
                  <a:lnTo>
                    <a:pt x="0" y="76821"/>
                  </a:lnTo>
                  <a:cubicBezTo>
                    <a:pt x="0" y="56447"/>
                    <a:pt x="8094" y="36907"/>
                    <a:pt x="22500" y="22500"/>
                  </a:cubicBezTo>
                  <a:cubicBezTo>
                    <a:pt x="36907" y="8094"/>
                    <a:pt x="56447" y="0"/>
                    <a:pt x="7682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57150"/>
              <a:ext cx="629178" cy="210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1575815" y="3949895"/>
            <a:ext cx="1777746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pt-BR" sz="1755" b="1" noProof="0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Ago</a:t>
            </a:r>
            <a:r>
              <a:rPr lang="pt-BR" sz="1755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/25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14279497" y="3859225"/>
            <a:ext cx="2096669" cy="511999"/>
            <a:chOff x="0" y="0"/>
            <a:chExt cx="629178" cy="15364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29178" cy="153643"/>
            </a:xfrm>
            <a:custGeom>
              <a:avLst/>
              <a:gdLst/>
              <a:ahLst/>
              <a:cxnLst/>
              <a:rect l="l" t="t" r="r" b="b"/>
              <a:pathLst>
                <a:path w="629178" h="153643">
                  <a:moveTo>
                    <a:pt x="76821" y="0"/>
                  </a:moveTo>
                  <a:lnTo>
                    <a:pt x="552356" y="0"/>
                  </a:lnTo>
                  <a:cubicBezTo>
                    <a:pt x="572731" y="0"/>
                    <a:pt x="592270" y="8094"/>
                    <a:pt x="606677" y="22500"/>
                  </a:cubicBezTo>
                  <a:cubicBezTo>
                    <a:pt x="621084" y="36907"/>
                    <a:pt x="629178" y="56447"/>
                    <a:pt x="629178" y="76821"/>
                  </a:cubicBezTo>
                  <a:lnTo>
                    <a:pt x="629178" y="76821"/>
                  </a:lnTo>
                  <a:cubicBezTo>
                    <a:pt x="629178" y="97196"/>
                    <a:pt x="621084" y="116736"/>
                    <a:pt x="606677" y="131142"/>
                  </a:cubicBezTo>
                  <a:cubicBezTo>
                    <a:pt x="592270" y="145549"/>
                    <a:pt x="572731" y="153643"/>
                    <a:pt x="552356" y="153643"/>
                  </a:cubicBezTo>
                  <a:lnTo>
                    <a:pt x="76821" y="153643"/>
                  </a:lnTo>
                  <a:cubicBezTo>
                    <a:pt x="56447" y="153643"/>
                    <a:pt x="36907" y="145549"/>
                    <a:pt x="22500" y="131142"/>
                  </a:cubicBezTo>
                  <a:cubicBezTo>
                    <a:pt x="8094" y="116736"/>
                    <a:pt x="0" y="97196"/>
                    <a:pt x="0" y="76821"/>
                  </a:cubicBezTo>
                  <a:lnTo>
                    <a:pt x="0" y="76821"/>
                  </a:lnTo>
                  <a:cubicBezTo>
                    <a:pt x="0" y="56447"/>
                    <a:pt x="8094" y="36907"/>
                    <a:pt x="22500" y="22500"/>
                  </a:cubicBezTo>
                  <a:cubicBezTo>
                    <a:pt x="36907" y="8094"/>
                    <a:pt x="56447" y="0"/>
                    <a:pt x="7682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57150"/>
              <a:ext cx="629178" cy="210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14452442" y="3949895"/>
            <a:ext cx="1777746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pt-BR" sz="1755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Set/25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092770" y="3962451"/>
            <a:ext cx="1958390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pt-BR" sz="1755" b="1" noProof="0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Fev</a:t>
            </a:r>
            <a:r>
              <a:rPr lang="pt-BR" sz="1755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/25 - Mai/25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477143" y="3859225"/>
            <a:ext cx="2096669" cy="511999"/>
            <a:chOff x="0" y="0"/>
            <a:chExt cx="629178" cy="153643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629178" cy="153643"/>
            </a:xfrm>
            <a:custGeom>
              <a:avLst/>
              <a:gdLst/>
              <a:ahLst/>
              <a:cxnLst/>
              <a:rect l="l" t="t" r="r" b="b"/>
              <a:pathLst>
                <a:path w="629178" h="153643">
                  <a:moveTo>
                    <a:pt x="76821" y="0"/>
                  </a:moveTo>
                  <a:lnTo>
                    <a:pt x="552356" y="0"/>
                  </a:lnTo>
                  <a:cubicBezTo>
                    <a:pt x="572731" y="0"/>
                    <a:pt x="592270" y="8094"/>
                    <a:pt x="606677" y="22500"/>
                  </a:cubicBezTo>
                  <a:cubicBezTo>
                    <a:pt x="621084" y="36907"/>
                    <a:pt x="629178" y="56447"/>
                    <a:pt x="629178" y="76821"/>
                  </a:cubicBezTo>
                  <a:lnTo>
                    <a:pt x="629178" y="76821"/>
                  </a:lnTo>
                  <a:cubicBezTo>
                    <a:pt x="629178" y="97196"/>
                    <a:pt x="621084" y="116736"/>
                    <a:pt x="606677" y="131142"/>
                  </a:cubicBezTo>
                  <a:cubicBezTo>
                    <a:pt x="592270" y="145549"/>
                    <a:pt x="572731" y="153643"/>
                    <a:pt x="552356" y="153643"/>
                  </a:cubicBezTo>
                  <a:lnTo>
                    <a:pt x="76821" y="153643"/>
                  </a:lnTo>
                  <a:cubicBezTo>
                    <a:pt x="56447" y="153643"/>
                    <a:pt x="36907" y="145549"/>
                    <a:pt x="22500" y="131142"/>
                  </a:cubicBezTo>
                  <a:cubicBezTo>
                    <a:pt x="8094" y="116736"/>
                    <a:pt x="0" y="97196"/>
                    <a:pt x="0" y="76821"/>
                  </a:cubicBezTo>
                  <a:lnTo>
                    <a:pt x="0" y="76821"/>
                  </a:lnTo>
                  <a:cubicBezTo>
                    <a:pt x="0" y="56447"/>
                    <a:pt x="8094" y="36907"/>
                    <a:pt x="22500" y="22500"/>
                  </a:cubicBezTo>
                  <a:cubicBezTo>
                    <a:pt x="36907" y="8094"/>
                    <a:pt x="56447" y="0"/>
                    <a:pt x="76821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57150"/>
              <a:ext cx="629178" cy="210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lang="pt-BR" noProof="0" dirty="0"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617065" y="3991774"/>
            <a:ext cx="1806321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9"/>
              </a:lnSpc>
            </a:pPr>
            <a:r>
              <a:rPr lang="pt-BR" sz="1599" b="1" noProof="0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Dez/24 - Jan/25</a:t>
            </a: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8E5253CF-85E2-EC42-523A-ABA590562901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71" name="TextBox 5">
              <a:extLst>
                <a:ext uri="{FF2B5EF4-FFF2-40B4-BE49-F238E27FC236}">
                  <a16:creationId xmlns:a16="http://schemas.microsoft.com/office/drawing/2014/main" id="{8C23398F-7D26-688E-0EF6-E0DC8CEA231B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72" name="TextBox 6">
              <a:extLst>
                <a:ext uri="{FF2B5EF4-FFF2-40B4-BE49-F238E27FC236}">
                  <a16:creationId xmlns:a16="http://schemas.microsoft.com/office/drawing/2014/main" id="{4E867812-40A2-9D18-81C0-6ABE9141C75A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3" name="AutoShape 7">
              <a:extLst>
                <a:ext uri="{FF2B5EF4-FFF2-40B4-BE49-F238E27FC236}">
                  <a16:creationId xmlns:a16="http://schemas.microsoft.com/office/drawing/2014/main" id="{AF36A91E-2DA6-00F1-A785-D4FBBB90EEB3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9ADBF329-4D2C-2E88-3F48-E7C4605998CA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5" name="TextBox 23">
            <a:extLst>
              <a:ext uri="{FF2B5EF4-FFF2-40B4-BE49-F238E27FC236}">
                <a16:creationId xmlns:a16="http://schemas.microsoft.com/office/drawing/2014/main" id="{008379CD-8DEA-3CD4-31BC-7D234555F775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33 </a:t>
            </a: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de 34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33" b="-4333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327413" y="8092842"/>
            <a:ext cx="4633533" cy="1439656"/>
            <a:chOff x="0" y="0"/>
            <a:chExt cx="6178044" cy="1919541"/>
          </a:xfrm>
        </p:grpSpPr>
        <p:grpSp>
          <p:nvGrpSpPr>
            <p:cNvPr id="4" name="Group 4"/>
            <p:cNvGrpSpPr/>
            <p:nvPr/>
          </p:nvGrpSpPr>
          <p:grpSpPr>
            <a:xfrm>
              <a:off x="207324" y="169514"/>
              <a:ext cx="1750024" cy="175002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1009623" cy="1009623"/>
            </a:xfrm>
            <a:custGeom>
              <a:avLst/>
              <a:gdLst/>
              <a:ahLst/>
              <a:cxnLst/>
              <a:rect l="l" t="t" r="r" b="b"/>
              <a:pathLst>
                <a:path w="1009623" h="1009623">
                  <a:moveTo>
                    <a:pt x="0" y="0"/>
                  </a:moveTo>
                  <a:lnTo>
                    <a:pt x="1009623" y="0"/>
                  </a:lnTo>
                  <a:lnTo>
                    <a:pt x="1009623" y="1009623"/>
                  </a:lnTo>
                  <a:lnTo>
                    <a:pt x="0" y="100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65163" y="78801"/>
              <a:ext cx="754777" cy="754777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356137" y="-9525"/>
              <a:ext cx="3821907" cy="1631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87"/>
                </a:lnSpc>
              </a:pPr>
              <a:r>
                <a:rPr lang="pt-BR" sz="4111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RECIFE</a:t>
              </a:r>
            </a:p>
            <a:p>
              <a:pPr algn="l">
                <a:lnSpc>
                  <a:spcPts val="4687"/>
                </a:lnSpc>
              </a:pPr>
              <a:r>
                <a:rPr lang="pt-BR" sz="4111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PARCERIAS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356137" y="1551222"/>
              <a:ext cx="3821907" cy="368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38"/>
                </a:lnSpc>
              </a:pPr>
              <a:r>
                <a:rPr lang="pt-BR" sz="1788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Concessões e PPPs</a:t>
              </a:r>
            </a:p>
          </p:txBody>
        </p:sp>
        <p:sp>
          <p:nvSpPr>
            <p:cNvPr id="13" name="AutoShape 13"/>
            <p:cNvSpPr/>
            <p:nvPr/>
          </p:nvSpPr>
          <p:spPr>
            <a:xfrm flipV="1">
              <a:off x="2151499" y="0"/>
              <a:ext cx="0" cy="1919541"/>
            </a:xfrm>
            <a:prstGeom prst="line">
              <a:avLst/>
            </a:prstGeom>
            <a:ln w="1333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8" name="Group 21">
            <a:extLst>
              <a:ext uri="{FF2B5EF4-FFF2-40B4-BE49-F238E27FC236}">
                <a16:creationId xmlns:a16="http://schemas.microsoft.com/office/drawing/2014/main" id="{01DFB2BD-F4DF-9D61-FD10-EE0080FEF129}"/>
              </a:ext>
            </a:extLst>
          </p:cNvPr>
          <p:cNvGrpSpPr/>
          <p:nvPr/>
        </p:nvGrpSpPr>
        <p:grpSpPr>
          <a:xfrm>
            <a:off x="5224262" y="8062346"/>
            <a:ext cx="3642325" cy="1470150"/>
            <a:chOff x="464376" y="0"/>
            <a:chExt cx="3992350" cy="1347180"/>
          </a:xfrm>
        </p:grpSpPr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108C0E01-8C3F-1D30-1701-F9ED51E2C095}"/>
                </a:ext>
              </a:extLst>
            </p:cNvPr>
            <p:cNvSpPr/>
            <p:nvPr/>
          </p:nvSpPr>
          <p:spPr>
            <a:xfrm>
              <a:off x="464376" y="82103"/>
              <a:ext cx="1443841" cy="1142528"/>
            </a:xfrm>
            <a:custGeom>
              <a:avLst/>
              <a:gdLst/>
              <a:ahLst/>
              <a:cxnLst/>
              <a:rect l="l" t="t" r="r" b="b"/>
              <a:pathLst>
                <a:path w="1347178" h="1347178">
                  <a:moveTo>
                    <a:pt x="0" y="0"/>
                  </a:moveTo>
                  <a:lnTo>
                    <a:pt x="1347178" y="0"/>
                  </a:lnTo>
                  <a:lnTo>
                    <a:pt x="1347178" y="1347178"/>
                  </a:lnTo>
                  <a:lnTo>
                    <a:pt x="0" y="1347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D15BED92-D356-7F14-C64A-BBB6F465B60F}"/>
                </a:ext>
              </a:extLst>
            </p:cNvPr>
            <p:cNvSpPr txBox="1"/>
            <p:nvPr/>
          </p:nvSpPr>
          <p:spPr>
            <a:xfrm>
              <a:off x="1728364" y="149863"/>
              <a:ext cx="2728362" cy="435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89"/>
                </a:lnSpc>
              </a:pPr>
              <a:r>
                <a:rPr lang="pt-BR" sz="4400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79AE478E-6706-6748-494E-E2C9EBD85F6D}"/>
                </a:ext>
              </a:extLst>
            </p:cNvPr>
            <p:cNvSpPr txBox="1"/>
            <p:nvPr/>
          </p:nvSpPr>
          <p:spPr>
            <a:xfrm>
              <a:off x="1802021" y="585294"/>
              <a:ext cx="2587301" cy="6761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434"/>
                </a:lnSpc>
              </a:pPr>
              <a:r>
                <a:rPr lang="pt-BR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</p:txBody>
        </p:sp>
        <p:sp>
          <p:nvSpPr>
            <p:cNvPr id="32" name="AutoShape 25">
              <a:extLst>
                <a:ext uri="{FF2B5EF4-FFF2-40B4-BE49-F238E27FC236}">
                  <a16:creationId xmlns:a16="http://schemas.microsoft.com/office/drawing/2014/main" id="{D62476A6-EDD3-2B4D-7BA7-181888A78020}"/>
                </a:ext>
              </a:extLst>
            </p:cNvPr>
            <p:cNvSpPr/>
            <p:nvPr/>
          </p:nvSpPr>
          <p:spPr>
            <a:xfrm flipV="1">
              <a:off x="2088069" y="0"/>
              <a:ext cx="0" cy="1347180"/>
            </a:xfrm>
            <a:prstGeom prst="line">
              <a:avLst/>
            </a:prstGeom>
            <a:ln w="939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1143000"/>
            <a:ext cx="6099055" cy="9182100"/>
            <a:chOff x="0" y="0"/>
            <a:chExt cx="944903" cy="14225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44903" cy="1422548"/>
            </a:xfrm>
            <a:custGeom>
              <a:avLst/>
              <a:gdLst/>
              <a:ahLst/>
              <a:cxnLst/>
              <a:rect l="l" t="t" r="r" b="b"/>
              <a:pathLst>
                <a:path w="944903" h="1422548">
                  <a:moveTo>
                    <a:pt x="0" y="0"/>
                  </a:moveTo>
                  <a:lnTo>
                    <a:pt x="944903" y="0"/>
                  </a:lnTo>
                  <a:lnTo>
                    <a:pt x="944903" y="1422548"/>
                  </a:lnTo>
                  <a:lnTo>
                    <a:pt x="0" y="1422548"/>
                  </a:lnTo>
                  <a:close/>
                </a:path>
              </a:pathLst>
            </a:custGeom>
            <a:blipFill>
              <a:blip r:embed="rId2"/>
              <a:stretch>
                <a:fillRect l="-63195" r="-63195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ECA599EE-6332-F61E-8ECC-B0C6614805DF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5" name="TextBox 5"/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21" name="AutoShape 21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Contextualização da Iniciativa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4 de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34</a:t>
            </a:r>
            <a:endParaRPr lang="pt-BR" sz="1400" noProof="0" dirty="0">
              <a:solidFill>
                <a:srgbClr val="1B376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218762" y="1628775"/>
            <a:ext cx="11791006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Recife/PE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6F47916-BC06-50EB-5BD3-7F7D61ECCE32}"/>
              </a:ext>
            </a:extLst>
          </p:cNvPr>
          <p:cNvSpPr txBox="1"/>
          <p:nvPr/>
        </p:nvSpPr>
        <p:spPr>
          <a:xfrm>
            <a:off x="6621524" y="2589893"/>
            <a:ext cx="1113307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kern="100" noProof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 o objetivo de contribuir com o desenvolvimento e transformação da região central da cidade, a Prefeitura do Recife tem promovido avanços importantes em suas políticas públicas nesse setor. Nesse contexto, a gestão municipal iniciou, na segunda-feira 30/12/2024, a consulta pública sobre o projeto de concessão Cais em Movimento.</a:t>
            </a:r>
          </a:p>
          <a:p>
            <a:pPr algn="just">
              <a:lnSpc>
                <a:spcPct val="150000"/>
              </a:lnSpc>
            </a:pPr>
            <a:endParaRPr lang="pt-BR" sz="2400" kern="1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kern="100" noProof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iniciativa prevê a ativação, gestão e manutenção de imóveis públicos, mediante a implantação de serviços públicos ou privados, precedidos de construção, demolição ou reforma, visando transformar a área central da cidade – especificamente o bairro de São José – em um local bom para morar, trabalhar, frequentar e visitar.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Contextualização da Iniciativa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840102" y="2986904"/>
            <a:ext cx="3103319" cy="5960639"/>
            <a:chOff x="0" y="0"/>
            <a:chExt cx="817335" cy="15698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7335" cy="1569880"/>
            </a:xfrm>
            <a:custGeom>
              <a:avLst/>
              <a:gdLst/>
              <a:ahLst/>
              <a:cxnLst/>
              <a:rect l="l" t="t" r="r" b="b"/>
              <a:pathLst>
                <a:path w="817335" h="1569880">
                  <a:moveTo>
                    <a:pt x="127231" y="0"/>
                  </a:moveTo>
                  <a:lnTo>
                    <a:pt x="690104" y="0"/>
                  </a:lnTo>
                  <a:cubicBezTo>
                    <a:pt x="723848" y="0"/>
                    <a:pt x="756210" y="13405"/>
                    <a:pt x="780070" y="37265"/>
                  </a:cubicBezTo>
                  <a:cubicBezTo>
                    <a:pt x="803930" y="61125"/>
                    <a:pt x="817335" y="93487"/>
                    <a:pt x="817335" y="127231"/>
                  </a:cubicBezTo>
                  <a:lnTo>
                    <a:pt x="817335" y="1442649"/>
                  </a:lnTo>
                  <a:cubicBezTo>
                    <a:pt x="817335" y="1476393"/>
                    <a:pt x="803930" y="1508755"/>
                    <a:pt x="780070" y="1532615"/>
                  </a:cubicBezTo>
                  <a:cubicBezTo>
                    <a:pt x="756210" y="1556476"/>
                    <a:pt x="723848" y="1569880"/>
                    <a:pt x="690104" y="1569880"/>
                  </a:cubicBezTo>
                  <a:lnTo>
                    <a:pt x="127231" y="1569880"/>
                  </a:lnTo>
                  <a:cubicBezTo>
                    <a:pt x="93487" y="1569880"/>
                    <a:pt x="61125" y="1556476"/>
                    <a:pt x="37265" y="1532615"/>
                  </a:cubicBezTo>
                  <a:cubicBezTo>
                    <a:pt x="13405" y="1508755"/>
                    <a:pt x="0" y="1476393"/>
                    <a:pt x="0" y="1442649"/>
                  </a:cubicBezTo>
                  <a:lnTo>
                    <a:pt x="0" y="127231"/>
                  </a:lnTo>
                  <a:cubicBezTo>
                    <a:pt x="0" y="93487"/>
                    <a:pt x="13405" y="61125"/>
                    <a:pt x="37265" y="37265"/>
                  </a:cubicBezTo>
                  <a:cubicBezTo>
                    <a:pt x="61125" y="13405"/>
                    <a:pt x="93487" y="0"/>
                    <a:pt x="1272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817335" cy="157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6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559625" y="2986904"/>
            <a:ext cx="3103319" cy="5960639"/>
            <a:chOff x="0" y="0"/>
            <a:chExt cx="817335" cy="156988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7335" cy="1569880"/>
            </a:xfrm>
            <a:custGeom>
              <a:avLst/>
              <a:gdLst/>
              <a:ahLst/>
              <a:cxnLst/>
              <a:rect l="l" t="t" r="r" b="b"/>
              <a:pathLst>
                <a:path w="817335" h="1569880">
                  <a:moveTo>
                    <a:pt x="127231" y="0"/>
                  </a:moveTo>
                  <a:lnTo>
                    <a:pt x="690104" y="0"/>
                  </a:lnTo>
                  <a:cubicBezTo>
                    <a:pt x="723848" y="0"/>
                    <a:pt x="756210" y="13405"/>
                    <a:pt x="780070" y="37265"/>
                  </a:cubicBezTo>
                  <a:cubicBezTo>
                    <a:pt x="803930" y="61125"/>
                    <a:pt x="817335" y="93487"/>
                    <a:pt x="817335" y="127231"/>
                  </a:cubicBezTo>
                  <a:lnTo>
                    <a:pt x="817335" y="1442649"/>
                  </a:lnTo>
                  <a:cubicBezTo>
                    <a:pt x="817335" y="1476393"/>
                    <a:pt x="803930" y="1508755"/>
                    <a:pt x="780070" y="1532615"/>
                  </a:cubicBezTo>
                  <a:cubicBezTo>
                    <a:pt x="756210" y="1556476"/>
                    <a:pt x="723848" y="1569880"/>
                    <a:pt x="690104" y="1569880"/>
                  </a:cubicBezTo>
                  <a:lnTo>
                    <a:pt x="127231" y="1569880"/>
                  </a:lnTo>
                  <a:cubicBezTo>
                    <a:pt x="93487" y="1569880"/>
                    <a:pt x="61125" y="1556476"/>
                    <a:pt x="37265" y="1532615"/>
                  </a:cubicBezTo>
                  <a:cubicBezTo>
                    <a:pt x="13405" y="1508755"/>
                    <a:pt x="0" y="1476393"/>
                    <a:pt x="0" y="1442649"/>
                  </a:cubicBezTo>
                  <a:lnTo>
                    <a:pt x="0" y="127231"/>
                  </a:lnTo>
                  <a:cubicBezTo>
                    <a:pt x="0" y="93487"/>
                    <a:pt x="13405" y="61125"/>
                    <a:pt x="37265" y="37265"/>
                  </a:cubicBezTo>
                  <a:cubicBezTo>
                    <a:pt x="61125" y="13405"/>
                    <a:pt x="93487" y="0"/>
                    <a:pt x="1272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817335" cy="1579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6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434469" y="2895526"/>
            <a:ext cx="3103319" cy="6052017"/>
            <a:chOff x="0" y="0"/>
            <a:chExt cx="817335" cy="159394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7335" cy="1593947"/>
            </a:xfrm>
            <a:custGeom>
              <a:avLst/>
              <a:gdLst/>
              <a:ahLst/>
              <a:cxnLst/>
              <a:rect l="l" t="t" r="r" b="b"/>
              <a:pathLst>
                <a:path w="817335" h="1593947">
                  <a:moveTo>
                    <a:pt x="127231" y="0"/>
                  </a:moveTo>
                  <a:lnTo>
                    <a:pt x="690104" y="0"/>
                  </a:lnTo>
                  <a:cubicBezTo>
                    <a:pt x="723848" y="0"/>
                    <a:pt x="756210" y="13405"/>
                    <a:pt x="780070" y="37265"/>
                  </a:cubicBezTo>
                  <a:cubicBezTo>
                    <a:pt x="803930" y="61125"/>
                    <a:pt x="817335" y="93487"/>
                    <a:pt x="817335" y="127231"/>
                  </a:cubicBezTo>
                  <a:lnTo>
                    <a:pt x="817335" y="1466716"/>
                  </a:lnTo>
                  <a:cubicBezTo>
                    <a:pt x="817335" y="1500460"/>
                    <a:pt x="803930" y="1532821"/>
                    <a:pt x="780070" y="1556682"/>
                  </a:cubicBezTo>
                  <a:cubicBezTo>
                    <a:pt x="756210" y="1580542"/>
                    <a:pt x="723848" y="1593947"/>
                    <a:pt x="690104" y="1593947"/>
                  </a:cubicBezTo>
                  <a:lnTo>
                    <a:pt x="127231" y="1593947"/>
                  </a:lnTo>
                  <a:cubicBezTo>
                    <a:pt x="93487" y="1593947"/>
                    <a:pt x="61125" y="1580542"/>
                    <a:pt x="37265" y="1556682"/>
                  </a:cubicBezTo>
                  <a:cubicBezTo>
                    <a:pt x="13405" y="1532821"/>
                    <a:pt x="0" y="1500460"/>
                    <a:pt x="0" y="1466716"/>
                  </a:cubicBezTo>
                  <a:lnTo>
                    <a:pt x="0" y="127231"/>
                  </a:lnTo>
                  <a:cubicBezTo>
                    <a:pt x="0" y="93487"/>
                    <a:pt x="13405" y="61125"/>
                    <a:pt x="37265" y="37265"/>
                  </a:cubicBezTo>
                  <a:cubicBezTo>
                    <a:pt x="61125" y="13405"/>
                    <a:pt x="93487" y="0"/>
                    <a:pt x="1272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B3768">
                    <a:alpha val="100000"/>
                  </a:srgbClr>
                </a:gs>
                <a:gs pos="100000">
                  <a:srgbClr val="484ECC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817335" cy="1603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6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6256102" y="1628775"/>
            <a:ext cx="11865686" cy="53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1B3768"/>
                </a:solidFill>
                <a:latin typeface="Roboto Bold"/>
                <a:ea typeface="Roboto Bold"/>
                <a:cs typeface="Roboto Bold"/>
                <a:sym typeface="Roboto Bold"/>
              </a:rPr>
              <a:t>Premissas deste Projeto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105719" y="4790074"/>
            <a:ext cx="2572084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20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1. ESTIMULAR</a:t>
            </a:r>
          </a:p>
          <a:p>
            <a:pPr marL="0" lvl="0" indent="0" algn="ctr">
              <a:lnSpc>
                <a:spcPts val="4000"/>
              </a:lnSpc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 desenvolvimento urbano e econômico da região central através de empreendimentos multiuso.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25242" y="4790219"/>
            <a:ext cx="2572084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20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2. AMPLIAR</a:t>
            </a:r>
          </a:p>
          <a:p>
            <a:pPr marL="0" lvl="0" indent="0" algn="ctr">
              <a:lnSpc>
                <a:spcPts val="4000"/>
              </a:lnSpc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qualidade da mobilidade local, otimizando a fruição pública e melhorando a acessibilidade ao território.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760630" y="4790074"/>
            <a:ext cx="2463449" cy="352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20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3. FOMENTAR</a:t>
            </a:r>
          </a:p>
          <a:p>
            <a:pPr marL="0" lvl="0" indent="0" algn="ctr">
              <a:lnSpc>
                <a:spcPts val="4000"/>
              </a:lnSpc>
            </a:pPr>
            <a:r>
              <a:rPr lang="pt-BR" sz="20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gestão sustentável dos ativos públicos e privados com foco na preservação dos valores históricos e culturais.</a:t>
            </a:r>
          </a:p>
        </p:txBody>
      </p:sp>
      <p:pic>
        <p:nvPicPr>
          <p:cNvPr id="34" name="Gráfico 33" descr="Projeto com preenchimento sólido">
            <a:extLst>
              <a:ext uri="{FF2B5EF4-FFF2-40B4-BE49-F238E27FC236}">
                <a16:creationId xmlns:a16="http://schemas.microsoft.com/office/drawing/2014/main" id="{C8A244D5-4309-FE88-23B8-2A3AB08BA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4868" y="3349253"/>
            <a:ext cx="1352831" cy="1352831"/>
          </a:xfrm>
          <a:prstGeom prst="rect">
            <a:avLst/>
          </a:prstGeom>
        </p:spPr>
      </p:pic>
      <p:pic>
        <p:nvPicPr>
          <p:cNvPr id="40" name="Gráfico 39" descr="Arquitetura moderna com preenchimento sólido">
            <a:extLst>
              <a:ext uri="{FF2B5EF4-FFF2-40B4-BE49-F238E27FC236}">
                <a16:creationId xmlns:a16="http://schemas.microsoft.com/office/drawing/2014/main" id="{1586B812-F644-53A8-2D07-32815FCF5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6897" y="3511408"/>
            <a:ext cx="1258462" cy="1258462"/>
          </a:xfrm>
          <a:prstGeom prst="rect">
            <a:avLst/>
          </a:prstGeom>
        </p:spPr>
      </p:pic>
      <p:pic>
        <p:nvPicPr>
          <p:cNvPr id="42" name="Gráfico 41" descr="Filantropia com preenchimento sólido">
            <a:extLst>
              <a:ext uri="{FF2B5EF4-FFF2-40B4-BE49-F238E27FC236}">
                <a16:creationId xmlns:a16="http://schemas.microsoft.com/office/drawing/2014/main" id="{67D59032-4444-0020-FEF7-A8EAA36D5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2400" y="3554491"/>
            <a:ext cx="1209439" cy="1209439"/>
          </a:xfrm>
          <a:prstGeom prst="rect">
            <a:avLst/>
          </a:prstGeom>
        </p:spPr>
      </p:pic>
      <p:pic>
        <p:nvPicPr>
          <p:cNvPr id="43" name="Imagem 42" descr="Turismo: Novotel Recife Marina, no Cais de Santa Rita, será inaugurado na  próxima segunda (1°) - Folha PE">
            <a:extLst>
              <a:ext uri="{FF2B5EF4-FFF2-40B4-BE49-F238E27FC236}">
                <a16:creationId xmlns:a16="http://schemas.microsoft.com/office/drawing/2014/main" id="{3BFC9FD9-E6B0-28E0-BC9E-72647E93F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355" r="55851"/>
          <a:stretch/>
        </p:blipFill>
        <p:spPr bwMode="auto">
          <a:xfrm>
            <a:off x="-19184" y="1129045"/>
            <a:ext cx="6009668" cy="901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23">
            <a:extLst>
              <a:ext uri="{FF2B5EF4-FFF2-40B4-BE49-F238E27FC236}">
                <a16:creationId xmlns:a16="http://schemas.microsoft.com/office/drawing/2014/main" id="{1C4B0817-BF8D-6BFD-0995-0128BD364B65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5 de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34</a:t>
            </a:r>
            <a:endParaRPr lang="pt-BR" sz="1400" noProof="0" dirty="0">
              <a:solidFill>
                <a:srgbClr val="1B376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5A8356E-765B-07B2-271F-F9F7AA878C3F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ED000AE4-1F43-308D-52F1-5262B865BCD2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AC5377AF-5AEF-9B21-F718-D621E46E2D22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3" name="AutoShape 7">
              <a:extLst>
                <a:ext uri="{FF2B5EF4-FFF2-40B4-BE49-F238E27FC236}">
                  <a16:creationId xmlns:a16="http://schemas.microsoft.com/office/drawing/2014/main" id="{A524E12D-D780-8D60-554E-C9094543D13F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4E1F44DA-5E3A-4E24-DD95-7E1734A63B8C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33" b="-4333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5469663" y="239480"/>
            <a:ext cx="2540105" cy="789220"/>
            <a:chOff x="0" y="0"/>
            <a:chExt cx="3386807" cy="1052293"/>
          </a:xfrm>
        </p:grpSpPr>
        <p:grpSp>
          <p:nvGrpSpPr>
            <p:cNvPr id="4" name="Group 4"/>
            <p:cNvGrpSpPr/>
            <p:nvPr/>
          </p:nvGrpSpPr>
          <p:grpSpPr>
            <a:xfrm>
              <a:off x="113655" y="92927"/>
              <a:ext cx="959364" cy="95936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553476" cy="553476"/>
            </a:xfrm>
            <a:custGeom>
              <a:avLst/>
              <a:gdLst/>
              <a:ahLst/>
              <a:cxnLst/>
              <a:rect l="l" t="t" r="r" b="b"/>
              <a:pathLst>
                <a:path w="553476" h="553476">
                  <a:moveTo>
                    <a:pt x="0" y="0"/>
                  </a:moveTo>
                  <a:lnTo>
                    <a:pt x="553476" y="0"/>
                  </a:lnTo>
                  <a:lnTo>
                    <a:pt x="553476" y="553476"/>
                  </a:lnTo>
                  <a:lnTo>
                    <a:pt x="0" y="55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35723" y="43199"/>
              <a:ext cx="413769" cy="41376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49004" tIns="49004" rIns="49004" bIns="49004" rtlCol="0" anchor="ctr"/>
              <a:lstStyle/>
              <a:p>
                <a:pPr algn="ctr">
                  <a:lnSpc>
                    <a:spcPts val="2659"/>
                  </a:lnSpc>
                </a:pPr>
                <a:endParaRPr lang="pt-BR" noProof="0" dirty="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291636" y="-9525"/>
              <a:ext cx="2095171" cy="89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RECIFE</a:t>
              </a:r>
            </a:p>
            <a:p>
              <a:pPr algn="l">
                <a:lnSpc>
                  <a:spcPts val="2569"/>
                </a:lnSpc>
              </a:pPr>
              <a:r>
                <a:rPr lang="pt-BR" sz="2254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PARCERIAS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91636" y="855602"/>
              <a:ext cx="2095171" cy="196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17"/>
                </a:lnSpc>
              </a:pPr>
              <a:r>
                <a:rPr lang="pt-BR" sz="980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Concessões e PPPs</a:t>
              </a:r>
            </a:p>
          </p:txBody>
        </p:sp>
        <p:sp>
          <p:nvSpPr>
            <p:cNvPr id="13" name="AutoShape 13"/>
            <p:cNvSpPr/>
            <p:nvPr/>
          </p:nvSpPr>
          <p:spPr>
            <a:xfrm flipV="1">
              <a:off x="1179453" y="0"/>
              <a:ext cx="0" cy="1052293"/>
            </a:xfrm>
            <a:prstGeom prst="line">
              <a:avLst/>
            </a:prstGeom>
            <a:ln w="7308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-4017514" y="0"/>
            <a:ext cx="13161514" cy="11165351"/>
          </a:xfrm>
          <a:custGeom>
            <a:avLst/>
            <a:gdLst/>
            <a:ahLst/>
            <a:cxnLst/>
            <a:rect l="l" t="t" r="r" b="b"/>
            <a:pathLst>
              <a:path w="13161514" h="11165351">
                <a:moveTo>
                  <a:pt x="0" y="0"/>
                </a:moveTo>
                <a:lnTo>
                  <a:pt x="13161514" y="0"/>
                </a:lnTo>
                <a:lnTo>
                  <a:pt x="13161514" y="11165351"/>
                </a:lnTo>
                <a:lnTo>
                  <a:pt x="0" y="11165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20" name="Group 20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29" name="AutoShape 29"/>
          <p:cNvSpPr/>
          <p:nvPr/>
        </p:nvSpPr>
        <p:spPr>
          <a:xfrm>
            <a:off x="8753658" y="3166636"/>
            <a:ext cx="9256110" cy="0"/>
          </a:xfrm>
          <a:prstGeom prst="line">
            <a:avLst/>
          </a:prstGeom>
          <a:ln w="38100" cap="flat">
            <a:solidFill>
              <a:srgbClr val="AC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0" name="AutoShape 30"/>
          <p:cNvSpPr/>
          <p:nvPr/>
        </p:nvSpPr>
        <p:spPr>
          <a:xfrm>
            <a:off x="8753658" y="5130513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1" name="AutoShape 31"/>
          <p:cNvSpPr/>
          <p:nvPr/>
        </p:nvSpPr>
        <p:spPr>
          <a:xfrm>
            <a:off x="8753658" y="6149689"/>
            <a:ext cx="9256110" cy="0"/>
          </a:xfrm>
          <a:prstGeom prst="line">
            <a:avLst/>
          </a:prstGeom>
          <a:ln w="38100" cap="flat">
            <a:solidFill>
              <a:srgbClr val="AC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32" name="TextBox 32"/>
          <p:cNvSpPr txBox="1"/>
          <p:nvPr/>
        </p:nvSpPr>
        <p:spPr>
          <a:xfrm>
            <a:off x="8753658" y="4187537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u="none" strike="noStrike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53658" y="5206713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ACA8A8"/>
                </a:solidFill>
                <a:latin typeface="Roboto"/>
                <a:ea typeface="Roboto"/>
                <a:cs typeface="Roboto"/>
                <a:sym typeface="Roboto"/>
              </a:rPr>
              <a:t>Cronograma do Projeto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53658" y="3205635"/>
            <a:ext cx="9256110" cy="77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ACA8A8"/>
                </a:solidFill>
                <a:latin typeface="Roboto"/>
                <a:ea typeface="Roboto"/>
                <a:cs typeface="Roboto"/>
                <a:sym typeface="Roboto"/>
              </a:rPr>
              <a:t>Contextualização da Iniciativa</a:t>
            </a:r>
          </a:p>
        </p:txBody>
      </p:sp>
      <p:sp>
        <p:nvSpPr>
          <p:cNvPr id="35" name="AutoShape 35"/>
          <p:cNvSpPr/>
          <p:nvPr/>
        </p:nvSpPr>
        <p:spPr>
          <a:xfrm>
            <a:off x="8753658" y="4111337"/>
            <a:ext cx="92561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36" name="Group 21">
            <a:extLst>
              <a:ext uri="{FF2B5EF4-FFF2-40B4-BE49-F238E27FC236}">
                <a16:creationId xmlns:a16="http://schemas.microsoft.com/office/drawing/2014/main" id="{E35B6032-25D6-9E42-E29E-6778626E3CDF}"/>
              </a:ext>
            </a:extLst>
          </p:cNvPr>
          <p:cNvGrpSpPr/>
          <p:nvPr/>
        </p:nvGrpSpPr>
        <p:grpSpPr>
          <a:xfrm>
            <a:off x="11998815" y="184108"/>
            <a:ext cx="3291991" cy="1010386"/>
            <a:chOff x="0" y="0"/>
            <a:chExt cx="4389322" cy="1347180"/>
          </a:xfrm>
        </p:grpSpPr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52009405-32CF-ECE2-A5CF-301B6F405CD7}"/>
                </a:ext>
              </a:extLst>
            </p:cNvPr>
            <p:cNvSpPr/>
            <p:nvPr/>
          </p:nvSpPr>
          <p:spPr>
            <a:xfrm>
              <a:off x="0" y="0"/>
              <a:ext cx="1347178" cy="1347178"/>
            </a:xfrm>
            <a:custGeom>
              <a:avLst/>
              <a:gdLst/>
              <a:ahLst/>
              <a:cxnLst/>
              <a:rect l="l" t="t" r="r" b="b"/>
              <a:pathLst>
                <a:path w="1347178" h="1347178">
                  <a:moveTo>
                    <a:pt x="0" y="0"/>
                  </a:moveTo>
                  <a:lnTo>
                    <a:pt x="1347178" y="0"/>
                  </a:lnTo>
                  <a:lnTo>
                    <a:pt x="1347178" y="1347178"/>
                  </a:lnTo>
                  <a:lnTo>
                    <a:pt x="0" y="1347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062887A8-956A-8809-FE93-DED845B3AB24}"/>
                </a:ext>
              </a:extLst>
            </p:cNvPr>
            <p:cNvSpPr txBox="1"/>
            <p:nvPr/>
          </p:nvSpPr>
          <p:spPr>
            <a:xfrm>
              <a:off x="1629094" y="0"/>
              <a:ext cx="2728362" cy="58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289"/>
                </a:lnSpc>
              </a:pPr>
              <a:r>
                <a:rPr lang="pt-BR" sz="2885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B6CDC64A-9560-B42A-2F99-E8953315A017}"/>
                </a:ext>
              </a:extLst>
            </p:cNvPr>
            <p:cNvSpPr txBox="1"/>
            <p:nvPr/>
          </p:nvSpPr>
          <p:spPr>
            <a:xfrm>
              <a:off x="1629094" y="585294"/>
              <a:ext cx="2760228" cy="718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34"/>
                </a:lnSpc>
              </a:pPr>
              <a:r>
                <a:rPr lang="pt-BR" sz="1257" noProof="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</p:txBody>
        </p:sp>
        <p:sp>
          <p:nvSpPr>
            <p:cNvPr id="40" name="AutoShape 25">
              <a:extLst>
                <a:ext uri="{FF2B5EF4-FFF2-40B4-BE49-F238E27FC236}">
                  <a16:creationId xmlns:a16="http://schemas.microsoft.com/office/drawing/2014/main" id="{D8628163-7725-BBB9-2EE2-780E3D079647}"/>
                </a:ext>
              </a:extLst>
            </p:cNvPr>
            <p:cNvSpPr/>
            <p:nvPr/>
          </p:nvSpPr>
          <p:spPr>
            <a:xfrm flipV="1">
              <a:off x="1633793" y="0"/>
              <a:ext cx="0" cy="1347180"/>
            </a:xfrm>
            <a:prstGeom prst="line">
              <a:avLst/>
            </a:prstGeom>
            <a:ln w="939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/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/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</a:t>
            </a:r>
          </a:p>
        </p:txBody>
      </p:sp>
      <p:sp>
        <p:nvSpPr>
          <p:cNvPr id="25" name="Freeform 25"/>
          <p:cNvSpPr/>
          <p:nvPr/>
        </p:nvSpPr>
        <p:spPr>
          <a:xfrm>
            <a:off x="6230338" y="2095500"/>
            <a:ext cx="11934355" cy="1757867"/>
          </a:xfrm>
          <a:custGeom>
            <a:avLst/>
            <a:gdLst/>
            <a:ahLst/>
            <a:cxnLst/>
            <a:rect l="l" t="t" r="r" b="b"/>
            <a:pathLst>
              <a:path w="3173267" h="462977">
                <a:moveTo>
                  <a:pt x="32771" y="0"/>
                </a:moveTo>
                <a:lnTo>
                  <a:pt x="3140496" y="0"/>
                </a:lnTo>
                <a:cubicBezTo>
                  <a:pt x="3158595" y="0"/>
                  <a:pt x="3173267" y="14672"/>
                  <a:pt x="3173267" y="32771"/>
                </a:cubicBezTo>
                <a:lnTo>
                  <a:pt x="3173267" y="430207"/>
                </a:lnTo>
                <a:cubicBezTo>
                  <a:pt x="3173267" y="448305"/>
                  <a:pt x="3158595" y="462977"/>
                  <a:pt x="3140496" y="462977"/>
                </a:cubicBezTo>
                <a:lnTo>
                  <a:pt x="32771" y="462977"/>
                </a:lnTo>
                <a:cubicBezTo>
                  <a:pt x="14672" y="462977"/>
                  <a:pt x="0" y="448305"/>
                  <a:pt x="0" y="430207"/>
                </a:cubicBezTo>
                <a:lnTo>
                  <a:pt x="0" y="32771"/>
                </a:lnTo>
                <a:cubicBezTo>
                  <a:pt x="0" y="14672"/>
                  <a:pt x="14672" y="0"/>
                  <a:pt x="32771" y="0"/>
                </a:cubicBezTo>
                <a:close/>
              </a:path>
            </a:pathLst>
          </a:custGeom>
          <a:gradFill rotWithShape="1">
            <a:gsLst>
              <a:gs pos="0">
                <a:srgbClr val="1B3768">
                  <a:alpha val="100000"/>
                </a:srgbClr>
              </a:gs>
              <a:gs pos="100000">
                <a:srgbClr val="484ECC">
                  <a:alpha val="100000"/>
                </a:srgbClr>
              </a:gs>
            </a:gsLst>
            <a:lin ang="0"/>
          </a:gradFill>
        </p:spPr>
        <p:txBody>
          <a:bodyPr/>
          <a:lstStyle/>
          <a:p>
            <a:endParaRPr lang="pt-BR" noProof="0" dirty="0"/>
          </a:p>
        </p:txBody>
      </p:sp>
      <p:sp>
        <p:nvSpPr>
          <p:cNvPr id="26" name="TextBox 26"/>
          <p:cNvSpPr txBox="1"/>
          <p:nvPr/>
        </p:nvSpPr>
        <p:spPr>
          <a:xfrm>
            <a:off x="6230338" y="2059335"/>
            <a:ext cx="11934355" cy="179403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69"/>
              </a:lnSpc>
            </a:pPr>
            <a:endParaRPr lang="pt-BR" noProof="0" dirty="0"/>
          </a:p>
        </p:txBody>
      </p:sp>
      <p:sp>
        <p:nvSpPr>
          <p:cNvPr id="27" name="TextBox 27"/>
          <p:cNvSpPr txBox="1"/>
          <p:nvPr/>
        </p:nvSpPr>
        <p:spPr>
          <a:xfrm>
            <a:off x="7782710" y="2307818"/>
            <a:ext cx="1021639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pt-BR" sz="3000" b="1" noProof="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Empreendimento Multiuso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90087" y="2940663"/>
            <a:ext cx="10231257" cy="54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40"/>
              </a:lnSpc>
              <a:spcBef>
                <a:spcPct val="0"/>
              </a:spcBef>
            </a:pPr>
            <a:r>
              <a:rPr lang="pt-BR" sz="1600" noProof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Construção de Empreendimento com vagas de estacionamento, fruição pública e térreo visitável, com espaço para serviços gastronômicos, culturais, entre outros. 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D109EA2-A77B-25F5-B57C-3D650DE72F86}"/>
              </a:ext>
            </a:extLst>
          </p:cNvPr>
          <p:cNvGrpSpPr/>
          <p:nvPr/>
        </p:nvGrpSpPr>
        <p:grpSpPr>
          <a:xfrm>
            <a:off x="6239503" y="4019345"/>
            <a:ext cx="11925190" cy="2248310"/>
            <a:chOff x="6239503" y="4345407"/>
            <a:chExt cx="11925190" cy="2248310"/>
          </a:xfrm>
        </p:grpSpPr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40EE08F2-783F-0706-DC68-AACCDD108127}"/>
                </a:ext>
              </a:extLst>
            </p:cNvPr>
            <p:cNvGrpSpPr/>
            <p:nvPr/>
          </p:nvGrpSpPr>
          <p:grpSpPr>
            <a:xfrm>
              <a:off x="6239503" y="4345407"/>
              <a:ext cx="2294897" cy="2248310"/>
              <a:chOff x="6239503" y="4342990"/>
              <a:chExt cx="2294897" cy="2248310"/>
            </a:xfrm>
          </p:grpSpPr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63888DAB-665F-8B81-FF3A-41B374D4B36D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46" name="TextBox 30">
                <a:extLst>
                  <a:ext uri="{FF2B5EF4-FFF2-40B4-BE49-F238E27FC236}">
                    <a16:creationId xmlns:a16="http://schemas.microsoft.com/office/drawing/2014/main" id="{C562ABC7-1F9A-B7F9-1D42-9D87F45283E5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5805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Total do Projeto 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14.490,78</a:t>
                </a: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m²</a:t>
                </a:r>
              </a:p>
            </p:txBody>
          </p:sp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C07DE707-486A-AD76-1489-E3E627FB6789}"/>
                </a:ext>
              </a:extLst>
            </p:cNvPr>
            <p:cNvGrpSpPr/>
            <p:nvPr/>
          </p:nvGrpSpPr>
          <p:grpSpPr>
            <a:xfrm>
              <a:off x="15869796" y="4345407"/>
              <a:ext cx="2294897" cy="2248310"/>
              <a:chOff x="8822194" y="6973816"/>
              <a:chExt cx="2294897" cy="2248310"/>
            </a:xfrm>
          </p:grpSpPr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D45A3B9F-A720-883B-67C2-814010FCD5B4}"/>
                  </a:ext>
                </a:extLst>
              </p:cNvPr>
              <p:cNvSpPr/>
              <p:nvPr/>
            </p:nvSpPr>
            <p:spPr>
              <a:xfrm>
                <a:off x="8822194" y="6973816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48" name="TextBox 30">
                <a:extLst>
                  <a:ext uri="{FF2B5EF4-FFF2-40B4-BE49-F238E27FC236}">
                    <a16:creationId xmlns:a16="http://schemas.microsoft.com/office/drawing/2014/main" id="{5B993B96-A025-D466-2446-08ABDBD49BB2}"/>
                  </a:ext>
                </a:extLst>
              </p:cNvPr>
              <p:cNvSpPr txBox="1"/>
              <p:nvPr/>
            </p:nvSpPr>
            <p:spPr>
              <a:xfrm>
                <a:off x="9059691" y="7190661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Número de Pavimentos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sz="32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5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19768BBE-670F-19BD-387C-BC1BAAEE16FE}"/>
                </a:ext>
              </a:extLst>
            </p:cNvPr>
            <p:cNvGrpSpPr/>
            <p:nvPr/>
          </p:nvGrpSpPr>
          <p:grpSpPr>
            <a:xfrm>
              <a:off x="11055267" y="4362378"/>
              <a:ext cx="2294897" cy="2214369"/>
              <a:chOff x="11658435" y="4342990"/>
              <a:chExt cx="2294897" cy="2214369"/>
            </a:xfrm>
          </p:grpSpPr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9FDF1057-581F-B6FA-5D70-972ECFFBC717}"/>
                  </a:ext>
                </a:extLst>
              </p:cNvPr>
              <p:cNvSpPr/>
              <p:nvPr/>
            </p:nvSpPr>
            <p:spPr>
              <a:xfrm>
                <a:off x="11658435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50" name="TextBox 30">
                <a:extLst>
                  <a:ext uri="{FF2B5EF4-FFF2-40B4-BE49-F238E27FC236}">
                    <a16:creationId xmlns:a16="http://schemas.microsoft.com/office/drawing/2014/main" id="{6B775F18-CCCE-94C9-E4F5-773029008A47}"/>
                  </a:ext>
                </a:extLst>
              </p:cNvPr>
              <p:cNvSpPr txBox="1"/>
              <p:nvPr/>
            </p:nvSpPr>
            <p:spPr>
              <a:xfrm>
                <a:off x="11895932" y="4559835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Número de Vagas de Automóveis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471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9C1918A2-474C-234F-F7FE-F826D00AFF67}"/>
                </a:ext>
              </a:extLst>
            </p:cNvPr>
            <p:cNvGrpSpPr/>
            <p:nvPr/>
          </p:nvGrpSpPr>
          <p:grpSpPr>
            <a:xfrm>
              <a:off x="13472743" y="4362378"/>
              <a:ext cx="2294897" cy="2214369"/>
              <a:chOff x="14410532" y="4342990"/>
              <a:chExt cx="2294897" cy="2214369"/>
            </a:xfrm>
          </p:grpSpPr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F9C9BBEC-DD6E-75DD-95CE-8ABFEE7B4D9E}"/>
                  </a:ext>
                </a:extLst>
              </p:cNvPr>
              <p:cNvSpPr/>
              <p:nvPr/>
            </p:nvSpPr>
            <p:spPr>
              <a:xfrm>
                <a:off x="14410532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52" name="TextBox 30">
                <a:extLst>
                  <a:ext uri="{FF2B5EF4-FFF2-40B4-BE49-F238E27FC236}">
                    <a16:creationId xmlns:a16="http://schemas.microsoft.com/office/drawing/2014/main" id="{8A85D13A-21C4-429D-C7EC-08C5D0BFA9FC}"/>
                  </a:ext>
                </a:extLst>
              </p:cNvPr>
              <p:cNvSpPr txBox="1"/>
              <p:nvPr/>
            </p:nvSpPr>
            <p:spPr>
              <a:xfrm>
                <a:off x="14648029" y="4559835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Número de Vagas de Motocicletas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51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C27A93ED-EE5F-F43E-4939-AE1FA13DF902}"/>
                </a:ext>
              </a:extLst>
            </p:cNvPr>
            <p:cNvGrpSpPr/>
            <p:nvPr/>
          </p:nvGrpSpPr>
          <p:grpSpPr>
            <a:xfrm>
              <a:off x="8656979" y="4345407"/>
              <a:ext cx="2294897" cy="2248310"/>
              <a:chOff x="8896169" y="4309049"/>
              <a:chExt cx="2294897" cy="2248310"/>
            </a:xfrm>
          </p:grpSpPr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id="{8FBD8234-8BBF-94B1-12E1-C5B78A6B787D}"/>
                  </a:ext>
                </a:extLst>
              </p:cNvPr>
              <p:cNvSpPr/>
              <p:nvPr/>
            </p:nvSpPr>
            <p:spPr>
              <a:xfrm>
                <a:off x="8896169" y="4309049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56" name="TextBox 30">
                <a:extLst>
                  <a:ext uri="{FF2B5EF4-FFF2-40B4-BE49-F238E27FC236}">
                    <a16:creationId xmlns:a16="http://schemas.microsoft.com/office/drawing/2014/main" id="{477A1D97-7665-ACAC-C7AE-E6B364A95C92}"/>
                  </a:ext>
                </a:extLst>
              </p:cNvPr>
              <p:cNvSpPr txBox="1"/>
              <p:nvPr/>
            </p:nvSpPr>
            <p:spPr>
              <a:xfrm>
                <a:off x="9091562" y="4523928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Bruta Locável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3.138,6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m²</a:t>
                </a:r>
                <a:endParaRPr lang="pt-BR" sz="1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</p:grpSp>
      <p:pic>
        <p:nvPicPr>
          <p:cNvPr id="31" name="Imagem 30" descr="Vista aérea de prédios e água ao fundo&#10;&#10;Descrição gerada automaticamente">
            <a:extLst>
              <a:ext uri="{FF2B5EF4-FFF2-40B4-BE49-F238E27FC236}">
                <a16:creationId xmlns:a16="http://schemas.microsoft.com/office/drawing/2014/main" id="{0CDD0224-143D-9503-7DD8-323C2A18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9" y="1179166"/>
            <a:ext cx="6125784" cy="8978464"/>
          </a:xfrm>
          <a:prstGeom prst="rect">
            <a:avLst/>
          </a:prstGeom>
        </p:spPr>
      </p:pic>
      <p:pic>
        <p:nvPicPr>
          <p:cNvPr id="32" name="Gráfico 31" descr="Arquitetura moderna com preenchimento sólido">
            <a:extLst>
              <a:ext uri="{FF2B5EF4-FFF2-40B4-BE49-F238E27FC236}">
                <a16:creationId xmlns:a16="http://schemas.microsoft.com/office/drawing/2014/main" id="{A573AA0C-5B64-2AAD-4FFC-FC40B880D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5624" y="2307818"/>
            <a:ext cx="1213198" cy="1213198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3A16C8B4-DDC6-AB25-BDF5-2F039212E3E1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7 de </a:t>
            </a:r>
            <a:r>
              <a:rPr lang="pt-BR" sz="140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34</a:t>
            </a:r>
            <a:endParaRPr lang="pt-BR" sz="1400" noProof="0" dirty="0">
              <a:solidFill>
                <a:srgbClr val="1B376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" name="Gráfico 29" descr="Marcador com preenchimento sólido">
            <a:extLst>
              <a:ext uri="{FF2B5EF4-FFF2-40B4-BE49-F238E27FC236}">
                <a16:creationId xmlns:a16="http://schemas.microsoft.com/office/drawing/2014/main" id="{DCC1215B-CC3A-071F-9153-0D17E81B5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4582" y="6884013"/>
            <a:ext cx="1097280" cy="1097280"/>
          </a:xfrm>
          <a:prstGeom prst="rect">
            <a:avLst/>
          </a:prstGeom>
        </p:spPr>
      </p:pic>
      <p:sp>
        <p:nvSpPr>
          <p:cNvPr id="33" name="TextBox 30">
            <a:extLst>
              <a:ext uri="{FF2B5EF4-FFF2-40B4-BE49-F238E27FC236}">
                <a16:creationId xmlns:a16="http://schemas.microsoft.com/office/drawing/2014/main" id="{6EDE1A92-AC7A-C20A-DA27-567E7833C41C}"/>
              </a:ext>
            </a:extLst>
          </p:cNvPr>
          <p:cNvSpPr txBox="1"/>
          <p:nvPr/>
        </p:nvSpPr>
        <p:spPr>
          <a:xfrm>
            <a:off x="7658822" y="7973420"/>
            <a:ext cx="18288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sz="2400" b="1" noProof="0" dirty="0">
                <a:latin typeface="Roboto Bold"/>
                <a:ea typeface="Roboto Bold"/>
                <a:cs typeface="Roboto Bold"/>
                <a:sym typeface="Roboto Bold"/>
              </a:rPr>
              <a:t>Bairro: São José</a:t>
            </a:r>
          </a:p>
        </p:txBody>
      </p:sp>
      <p:pic>
        <p:nvPicPr>
          <p:cNvPr id="35" name="Gráfico 34" descr="Projeto com preenchimento sólido">
            <a:extLst>
              <a:ext uri="{FF2B5EF4-FFF2-40B4-BE49-F238E27FC236}">
                <a16:creationId xmlns:a16="http://schemas.microsoft.com/office/drawing/2014/main" id="{5C269F79-BCF1-22AE-3096-BAE108924D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41120" y="6884013"/>
            <a:ext cx="1097280" cy="1097280"/>
          </a:xfrm>
          <a:prstGeom prst="rect">
            <a:avLst/>
          </a:prstGeom>
        </p:spPr>
      </p:pic>
      <p:sp>
        <p:nvSpPr>
          <p:cNvPr id="36" name="TextBox 30">
            <a:extLst>
              <a:ext uri="{FF2B5EF4-FFF2-40B4-BE49-F238E27FC236}">
                <a16:creationId xmlns:a16="http://schemas.microsoft.com/office/drawing/2014/main" id="{84FC06D5-5754-0175-A6E5-61C0E312E8BA}"/>
              </a:ext>
            </a:extLst>
          </p:cNvPr>
          <p:cNvSpPr txBox="1"/>
          <p:nvPr/>
        </p:nvSpPr>
        <p:spPr>
          <a:xfrm>
            <a:off x="10584418" y="7973420"/>
            <a:ext cx="301068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sz="2400" b="1" noProof="0" dirty="0">
                <a:latin typeface="Roboto Bold"/>
                <a:ea typeface="Roboto Bold"/>
                <a:cs typeface="Roboto Bold"/>
                <a:sym typeface="Roboto Bold"/>
              </a:rPr>
              <a:t>Plano Específico para o Cais de Santa Rita, Cais José Estelita e </a:t>
            </a:r>
            <a:r>
              <a:rPr lang="pt-BR" sz="2400" b="1" noProof="0" dirty="0" err="1">
                <a:latin typeface="Roboto Bold"/>
                <a:ea typeface="Roboto Bold"/>
                <a:cs typeface="Roboto Bold"/>
                <a:sym typeface="Roboto Bold"/>
              </a:rPr>
              <a:t>Cabanga</a:t>
            </a:r>
            <a:endParaRPr lang="pt-BR" sz="2400" b="1" noProof="0" dirty="0">
              <a:latin typeface="Roboto Bold"/>
              <a:ea typeface="Roboto Bold"/>
              <a:cs typeface="Roboto Bold"/>
              <a:sym typeface="Roboto Bold"/>
            </a:endParaRPr>
          </a:p>
        </p:txBody>
      </p:sp>
      <p:pic>
        <p:nvPicPr>
          <p:cNvPr id="38" name="Gráfico 37" descr="Escola com preenchimento sólido">
            <a:extLst>
              <a:ext uri="{FF2B5EF4-FFF2-40B4-BE49-F238E27FC236}">
                <a16:creationId xmlns:a16="http://schemas.microsoft.com/office/drawing/2014/main" id="{34747FCD-06C1-A72B-D645-25E99200F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321155" y="6884013"/>
            <a:ext cx="1097280" cy="1097280"/>
          </a:xfrm>
          <a:prstGeom prst="rect">
            <a:avLst/>
          </a:prstGeom>
        </p:spPr>
      </p:pic>
      <p:sp>
        <p:nvSpPr>
          <p:cNvPr id="39" name="TextBox 30">
            <a:extLst>
              <a:ext uri="{FF2B5EF4-FFF2-40B4-BE49-F238E27FC236}">
                <a16:creationId xmlns:a16="http://schemas.microsoft.com/office/drawing/2014/main" id="{DEAD877B-A254-8F9F-BFDD-0A716956633B}"/>
              </a:ext>
            </a:extLst>
          </p:cNvPr>
          <p:cNvSpPr txBox="1"/>
          <p:nvPr/>
        </p:nvSpPr>
        <p:spPr>
          <a:xfrm>
            <a:off x="14364453" y="7973420"/>
            <a:ext cx="301068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pt-BR" sz="2400" b="1" noProof="0" dirty="0">
                <a:latin typeface="Roboto Bold"/>
                <a:ea typeface="Roboto Bold"/>
                <a:cs typeface="Roboto Bold"/>
                <a:sym typeface="Roboto Bold"/>
              </a:rPr>
              <a:t>Próximo ao Novotel, Marina, Recife Expo Center e Mercado de São José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9D2F9C0-B4E0-870C-B46B-1ED15C1036EA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3CE8C81E-ED4D-5493-AD18-2AABD9310DF0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F5AA200-A1ED-C7BF-6550-6A5C411EEF70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7" name="AutoShape 7">
              <a:extLst>
                <a:ext uri="{FF2B5EF4-FFF2-40B4-BE49-F238E27FC236}">
                  <a16:creationId xmlns:a16="http://schemas.microsoft.com/office/drawing/2014/main" id="{3D69C23B-EF16-B909-7E91-444871843A31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6F39E2D2-F4E1-C67E-43EA-83BA8E414211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4274-6329-7BF4-8820-D0846E102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Foto preta e branca de um prédio&#10;&#10;Descrição gerada automaticamente">
            <a:extLst>
              <a:ext uri="{FF2B5EF4-FFF2-40B4-BE49-F238E27FC236}">
                <a16:creationId xmlns:a16="http://schemas.microsoft.com/office/drawing/2014/main" id="{046BD16C-F770-6683-ADB1-E5E730C5D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15240000" cy="857250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1DFC1D72-336D-9FF9-3117-BE669A11F0FE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AD6242E-FABB-46D3-7A7D-059B4B21AE22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31483B4-B278-B4EF-93CB-7775A00822D6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B445A8D-D23C-8ADE-748B-EF86D61D2159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19FFD78-D2A2-0367-8D38-0622DB42AC21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4B6E8E-D375-DB63-264B-3BF363736821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5CC94019-2BA6-FC5C-4B31-F2D4D23FAD02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8EB452B-FDF4-78F5-23B7-010CA6EA1D50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88E6A0D-C073-D893-4F72-1F61142C5D8E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130CF64-A594-5559-220F-C0461030D509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95DDA7A-9448-3A75-9B06-3006E82D6D73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6B6B729-7010-82D9-2B21-DCCCD3156864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04E23C78-B7F0-3DA2-0DA5-94C86C1702A4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A7C592FD-4E27-EBCC-7255-A53F72C61C31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92DC2F9-4788-A220-CD4B-8B4EF7DF2EFC}"/>
              </a:ext>
            </a:extLst>
          </p:cNvPr>
          <p:cNvSpPr txBox="1"/>
          <p:nvPr/>
        </p:nvSpPr>
        <p:spPr>
          <a:xfrm>
            <a:off x="139285" y="200703"/>
            <a:ext cx="11243729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– Inserção Espacial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25E3E11-501A-4C4E-62EF-C1FEFDA28B3A}"/>
              </a:ext>
            </a:extLst>
          </p:cNvPr>
          <p:cNvSpPr txBox="1"/>
          <p:nvPr/>
        </p:nvSpPr>
        <p:spPr>
          <a:xfrm>
            <a:off x="12344400" y="2841695"/>
            <a:ext cx="4380576" cy="5632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pt-BR" sz="2000" b="1" u="sng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Zoneamento</a:t>
            </a:r>
            <a:r>
              <a:rPr lang="pt-BR" sz="2000" b="1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Macrozona do Ambiente Natural e Cultural – MANC;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Zona de Desenvolvimento Sustentável Centro – ZDS.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pt-BR" sz="2000" noProof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pt-BR" sz="2000" b="1" u="sng" noProof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Diretrizes Aplicáveis: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Plano Diretor da Cidade do Recife</a:t>
            </a:r>
          </a:p>
          <a:p>
            <a:pPr algn="r"/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(LC n° 2/2021);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Plano específico para o Cais de Santa Rita, Cais josé Estelita e </a:t>
            </a:r>
            <a:r>
              <a:rPr lang="pt-BR" sz="200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Cabanga</a:t>
            </a:r>
            <a:endParaRPr lang="pt-BR" sz="20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(Lei n° 18.138/2015) - Setor 9B.</a:t>
            </a:r>
          </a:p>
          <a:p>
            <a:pPr algn="r"/>
            <a:endParaRPr lang="pt-BR" sz="2000" noProof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pt-BR" sz="2000" b="1" noProof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Parâmetros Urbanísticos (Setor 9B):</a:t>
            </a:r>
          </a:p>
          <a:p>
            <a:pPr marL="457200" indent="-457200" algn="r">
              <a:buAutoNum type="alphaLcParenR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Coeficiente de Utilização: 2,5</a:t>
            </a:r>
          </a:p>
          <a:p>
            <a:pPr marL="457200" indent="-457200" algn="r">
              <a:buAutoNum type="alphaLcParenR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Gabarito Máximo (m): 36;</a:t>
            </a:r>
          </a:p>
          <a:p>
            <a:pPr marL="457200" indent="-457200" algn="r">
              <a:buAutoNum type="alphaLcParenR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Taxa de Solo Natural (%): 25</a:t>
            </a:r>
          </a:p>
          <a:p>
            <a:pPr marL="457200" indent="-457200" algn="r">
              <a:buAutoNum type="alphaLcParenR"/>
            </a:pPr>
            <a:r>
              <a:rPr lang="pt-BR" sz="200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Afastamentos: Nulos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2F256F5-18D8-B5E6-3DD4-51A217203819}"/>
              </a:ext>
            </a:extLst>
          </p:cNvPr>
          <p:cNvSpPr/>
          <p:nvPr/>
        </p:nvSpPr>
        <p:spPr>
          <a:xfrm>
            <a:off x="1524000" y="1371600"/>
            <a:ext cx="3600000" cy="85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6FA78890-FF14-54C7-3639-8742C21C0519}"/>
              </a:ext>
            </a:extLst>
          </p:cNvPr>
          <p:cNvSpPr txBox="1"/>
          <p:nvPr/>
        </p:nvSpPr>
        <p:spPr>
          <a:xfrm>
            <a:off x="16804467" y="9814414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8 de 34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891A8F-C6B7-9864-EA35-51D5406C9783}"/>
              </a:ext>
            </a:extLst>
          </p:cNvPr>
          <p:cNvSpPr txBox="1"/>
          <p:nvPr/>
        </p:nvSpPr>
        <p:spPr>
          <a:xfrm>
            <a:off x="743424" y="3172907"/>
            <a:ext cx="4380576" cy="496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pt-BR" sz="2000" b="1" u="sng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Área do Terreno</a:t>
            </a:r>
            <a:r>
              <a:rPr lang="pt-BR" sz="2000" b="1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4.689,57m²</a:t>
            </a: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pt-BR" sz="2000" b="1" u="sng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Potencial construtivo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11.723,93m² de área privativa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obtido através do coeficiente de utilização de 2,5)</a:t>
            </a:r>
            <a:endParaRPr lang="pt-BR" sz="2000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pt-BR" sz="2000" b="1" u="sng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Área total de construção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17.585,90m² (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potencial construtivo + 50% de área comum)</a:t>
            </a:r>
            <a:endParaRPr lang="pt-BR" sz="2000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pt-BR" sz="2000" b="1" u="sng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Taxa de solo natural (mínimo)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1.172,39m² (25%)</a:t>
            </a:r>
            <a:endParaRPr lang="pt-BR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pt-BR" sz="2000" b="1" u="sng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Taxa de solo natural (apresentado)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1.305,94m² (32%)</a:t>
            </a:r>
            <a:endParaRPr lang="pt-BR" sz="2000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pt-BR" sz="2000" b="1" u="sng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Gabarito (máximo)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36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</a:p>
          <a:p>
            <a:pPr marL="342900" lvl="0" indent="-342900">
              <a:lnSpc>
                <a:spcPct val="106000"/>
              </a:lnSpc>
              <a:buFont typeface="+mj-lt"/>
              <a:buAutoNum type="arabicPeriod"/>
            </a:pPr>
            <a:r>
              <a:rPr lang="pt-BR" sz="20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Gabarito (apresentado)</a:t>
            </a: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17,50m</a:t>
            </a:r>
            <a:endParaRPr lang="pt-BR" sz="2000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pt-BR" sz="2000" b="1" u="sng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Afastamentos</a:t>
            </a:r>
            <a:r>
              <a:rPr lang="pt-BR" sz="20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*: 3,85m.</a:t>
            </a:r>
          </a:p>
          <a:p>
            <a:pPr lvl="0">
              <a:lnSpc>
                <a:spcPct val="107000"/>
              </a:lnSpc>
            </a:pPr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*Para aumento do passeio público</a:t>
            </a:r>
            <a:endParaRPr lang="pt-BR" sz="2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F381EFE-D83B-84F0-D424-7DF73C73FCD0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E4D2A8E6-2534-0D6D-3437-8337F224F05D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562F7DC9-4C54-B5A0-BAAF-AA0E1BADD0CA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9" name="AutoShape 7">
              <a:extLst>
                <a:ext uri="{FF2B5EF4-FFF2-40B4-BE49-F238E27FC236}">
                  <a16:creationId xmlns:a16="http://schemas.microsoft.com/office/drawing/2014/main" id="{388B2FC3-1446-9591-60F1-2B5D8E05B279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FB182293-D724-2388-2890-8056B5593389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5642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825CB-7F04-E3B3-3C90-6EF60F309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4ABECF-6899-ED00-38AD-C6EC206DC51B}"/>
              </a:ext>
            </a:extLst>
          </p:cNvPr>
          <p:cNvSpPr txBox="1"/>
          <p:nvPr/>
        </p:nvSpPr>
        <p:spPr>
          <a:xfrm>
            <a:off x="16438390" y="229955"/>
            <a:ext cx="1571379" cy="67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RECIFE</a:t>
            </a:r>
          </a:p>
          <a:p>
            <a:pPr algn="l">
              <a:lnSpc>
                <a:spcPts val="2569"/>
              </a:lnSpc>
            </a:pPr>
            <a:r>
              <a:rPr lang="pt-BR" sz="2254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PARCERIAS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898820B-6CDC-BB74-B5FE-C53ADA7B75F2}"/>
              </a:ext>
            </a:extLst>
          </p:cNvPr>
          <p:cNvSpPr txBox="1"/>
          <p:nvPr/>
        </p:nvSpPr>
        <p:spPr>
          <a:xfrm>
            <a:off x="16438390" y="881182"/>
            <a:ext cx="1571379" cy="14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7"/>
              </a:lnSpc>
            </a:pPr>
            <a:r>
              <a:rPr lang="pt-BR" sz="980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Concessões e PPPs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04CA46DB-1875-D035-18F7-28AC89B3B69B}"/>
              </a:ext>
            </a:extLst>
          </p:cNvPr>
          <p:cNvSpPr/>
          <p:nvPr/>
        </p:nvSpPr>
        <p:spPr>
          <a:xfrm flipV="1">
            <a:off x="16354253" y="239480"/>
            <a:ext cx="0" cy="78922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E36C558-393B-6ED9-FCDD-8B50ADB1934A}"/>
              </a:ext>
            </a:extLst>
          </p:cNvPr>
          <p:cNvGrpSpPr/>
          <p:nvPr/>
        </p:nvGrpSpPr>
        <p:grpSpPr>
          <a:xfrm>
            <a:off x="6099055" y="10142379"/>
            <a:ext cx="6089890" cy="3086100"/>
            <a:chOff x="0" y="0"/>
            <a:chExt cx="1603922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CA5467E-E5D3-1ED6-8229-0FF80AF76358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412A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781A550-87EB-CE45-FFB7-AA2AB5BBD4D7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1B4E034-10E0-C038-C5CE-BB1FEC811F1B}"/>
              </a:ext>
            </a:extLst>
          </p:cNvPr>
          <p:cNvGrpSpPr/>
          <p:nvPr/>
        </p:nvGrpSpPr>
        <p:grpSpPr>
          <a:xfrm>
            <a:off x="18690" y="10142379"/>
            <a:ext cx="6089890" cy="3086100"/>
            <a:chOff x="0" y="0"/>
            <a:chExt cx="1603922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43313CF-91F4-88EB-86F0-B677C17881FF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B3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65D97F7-4DCD-664F-19E3-7EC03C0ABA7A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B88FAE15-1FB7-85AD-5E6A-D7BAF52A7DC4}"/>
              </a:ext>
            </a:extLst>
          </p:cNvPr>
          <p:cNvGrpSpPr/>
          <p:nvPr/>
        </p:nvGrpSpPr>
        <p:grpSpPr>
          <a:xfrm>
            <a:off x="12188945" y="10142379"/>
            <a:ext cx="6089890" cy="3086100"/>
            <a:chOff x="0" y="0"/>
            <a:chExt cx="1603922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2DB4282-14DD-30EC-E6EC-52C786A27198}"/>
                </a:ext>
              </a:extLst>
            </p:cNvPr>
            <p:cNvSpPr/>
            <p:nvPr/>
          </p:nvSpPr>
          <p:spPr>
            <a:xfrm>
              <a:off x="0" y="0"/>
              <a:ext cx="1603922" cy="812800"/>
            </a:xfrm>
            <a:custGeom>
              <a:avLst/>
              <a:gdLst/>
              <a:ahLst/>
              <a:cxnLst/>
              <a:rect l="l" t="t" r="r" b="b"/>
              <a:pathLst>
                <a:path w="1603922" h="812800">
                  <a:moveTo>
                    <a:pt x="0" y="0"/>
                  </a:moveTo>
                  <a:lnTo>
                    <a:pt x="1603922" y="0"/>
                  </a:lnTo>
                  <a:lnTo>
                    <a:pt x="16039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D756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7759E83-DF1B-6E54-E858-4361FCF7E0E8}"/>
                </a:ext>
              </a:extLst>
            </p:cNvPr>
            <p:cNvSpPr txBox="1"/>
            <p:nvPr/>
          </p:nvSpPr>
          <p:spPr>
            <a:xfrm>
              <a:off x="0" y="-9525"/>
              <a:ext cx="1603922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9"/>
                </a:lnSpc>
              </a:pPr>
              <a:endParaRPr lang="pt-BR" noProof="0" dirty="0"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146ACD33-A3B5-EF46-1BB2-EAB9D529FF30}"/>
              </a:ext>
            </a:extLst>
          </p:cNvPr>
          <p:cNvSpPr/>
          <p:nvPr/>
        </p:nvSpPr>
        <p:spPr>
          <a:xfrm>
            <a:off x="15474872" y="239480"/>
            <a:ext cx="789849" cy="789220"/>
          </a:xfrm>
          <a:custGeom>
            <a:avLst/>
            <a:gdLst/>
            <a:ahLst/>
            <a:cxnLst/>
            <a:rect l="l" t="t" r="r" b="b"/>
            <a:pathLst>
              <a:path w="789849" h="789220">
                <a:moveTo>
                  <a:pt x="0" y="0"/>
                </a:moveTo>
                <a:lnTo>
                  <a:pt x="789849" y="0"/>
                </a:lnTo>
                <a:lnTo>
                  <a:pt x="789849" y="789220"/>
                </a:lnTo>
                <a:lnTo>
                  <a:pt x="0" y="789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5" t="-13645" r="-223104" b="-2773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0ACA4ABB-00C0-29DF-F6D4-06BF42E8BA04}"/>
              </a:ext>
            </a:extLst>
          </p:cNvPr>
          <p:cNvSpPr/>
          <p:nvPr/>
        </p:nvSpPr>
        <p:spPr>
          <a:xfrm>
            <a:off x="724" y="1143000"/>
            <a:ext cx="18278111" cy="0"/>
          </a:xfrm>
          <a:prstGeom prst="line">
            <a:avLst/>
          </a:prstGeom>
          <a:ln w="38100" cap="flat">
            <a:gradFill>
              <a:gsLst>
                <a:gs pos="0">
                  <a:srgbClr val="1B3768">
                    <a:alpha val="100000"/>
                  </a:srgbClr>
                </a:gs>
                <a:gs pos="100000">
                  <a:srgbClr val="474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noProof="0" dirty="0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B7D22DF5-3A94-AAF2-EA73-55CE4F75A274}"/>
              </a:ext>
            </a:extLst>
          </p:cNvPr>
          <p:cNvSpPr txBox="1"/>
          <p:nvPr/>
        </p:nvSpPr>
        <p:spPr>
          <a:xfrm>
            <a:off x="139286" y="200703"/>
            <a:ext cx="9256110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pt-BR" sz="4499" noProof="0" dirty="0">
                <a:solidFill>
                  <a:srgbClr val="1B3768"/>
                </a:solidFill>
                <a:latin typeface="Roboto"/>
                <a:ea typeface="Roboto"/>
                <a:cs typeface="Roboto"/>
                <a:sym typeface="Roboto"/>
              </a:rPr>
              <a:t>Visão Geral do Projeto - Térreo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475B44A-D586-2B40-BACE-90F73333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40" y="4596500"/>
            <a:ext cx="15731321" cy="5338942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3000E57-CC46-EBDF-4162-9DCB2FAADDEE}"/>
              </a:ext>
            </a:extLst>
          </p:cNvPr>
          <p:cNvGrpSpPr/>
          <p:nvPr/>
        </p:nvGrpSpPr>
        <p:grpSpPr>
          <a:xfrm>
            <a:off x="3186795" y="1829130"/>
            <a:ext cx="11914410" cy="2248310"/>
            <a:chOff x="2871527" y="1829130"/>
            <a:chExt cx="11914410" cy="2248310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66132C00-4764-B847-4074-5AAB457AED8D}"/>
                </a:ext>
              </a:extLst>
            </p:cNvPr>
            <p:cNvGrpSpPr/>
            <p:nvPr/>
          </p:nvGrpSpPr>
          <p:grpSpPr>
            <a:xfrm>
              <a:off x="5276405" y="1829130"/>
              <a:ext cx="2294897" cy="2248310"/>
              <a:chOff x="6239503" y="4342990"/>
              <a:chExt cx="2294897" cy="2248310"/>
            </a:xfrm>
          </p:grpSpPr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22A3735C-475A-AAB2-D06B-535EC4FA4C2A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6" name="TextBox 30">
                <a:extLst>
                  <a:ext uri="{FF2B5EF4-FFF2-40B4-BE49-F238E27FC236}">
                    <a16:creationId xmlns:a16="http://schemas.microsoft.com/office/drawing/2014/main" id="{E476D993-CD10-E17A-ABE6-D72EEB657D1A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5805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de 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Galeria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442,86</a:t>
                </a: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m²</a:t>
                </a:r>
              </a:p>
            </p:txBody>
          </p:sp>
        </p:grpSp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08ECB0E2-F89E-4479-12A6-F2207799ADA9}"/>
                </a:ext>
              </a:extLst>
            </p:cNvPr>
            <p:cNvGrpSpPr/>
            <p:nvPr/>
          </p:nvGrpSpPr>
          <p:grpSpPr>
            <a:xfrm>
              <a:off x="10086161" y="1846101"/>
              <a:ext cx="2294897" cy="2214369"/>
              <a:chOff x="11658435" y="4342990"/>
              <a:chExt cx="2294897" cy="2214369"/>
            </a:xfrm>
          </p:grpSpPr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471BAFC5-B379-EA5E-419F-B9C95E12D3BC}"/>
                  </a:ext>
                </a:extLst>
              </p:cNvPr>
              <p:cNvSpPr/>
              <p:nvPr/>
            </p:nvSpPr>
            <p:spPr>
              <a:xfrm>
                <a:off x="11658435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39" name="TextBox 30">
                <a:extLst>
                  <a:ext uri="{FF2B5EF4-FFF2-40B4-BE49-F238E27FC236}">
                    <a16:creationId xmlns:a16="http://schemas.microsoft.com/office/drawing/2014/main" id="{1794897C-500A-EA90-A7C3-706593764EC9}"/>
                  </a:ext>
                </a:extLst>
              </p:cNvPr>
              <p:cNvSpPr txBox="1"/>
              <p:nvPr/>
            </p:nvSpPr>
            <p:spPr>
              <a:xfrm>
                <a:off x="11895932" y="4559835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Número de Vagas de Automóveis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0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D6ABF529-D75D-ABE8-76B9-399537F59FCC}"/>
                </a:ext>
              </a:extLst>
            </p:cNvPr>
            <p:cNvGrpSpPr/>
            <p:nvPr/>
          </p:nvGrpSpPr>
          <p:grpSpPr>
            <a:xfrm>
              <a:off x="12491040" y="1846101"/>
              <a:ext cx="2294897" cy="2214369"/>
              <a:chOff x="14410532" y="4342990"/>
              <a:chExt cx="2294897" cy="2214369"/>
            </a:xfrm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231DB24B-C50C-4C7A-28F6-B0699C3153AB}"/>
                  </a:ext>
                </a:extLst>
              </p:cNvPr>
              <p:cNvSpPr/>
              <p:nvPr/>
            </p:nvSpPr>
            <p:spPr>
              <a:xfrm>
                <a:off x="14410532" y="4342990"/>
                <a:ext cx="2294897" cy="2214369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42" name="TextBox 30">
                <a:extLst>
                  <a:ext uri="{FF2B5EF4-FFF2-40B4-BE49-F238E27FC236}">
                    <a16:creationId xmlns:a16="http://schemas.microsoft.com/office/drawing/2014/main" id="{BB42F99D-3CE8-1016-BC7D-5D160F69A10A}"/>
                  </a:ext>
                </a:extLst>
              </p:cNvPr>
              <p:cNvSpPr txBox="1"/>
              <p:nvPr/>
            </p:nvSpPr>
            <p:spPr>
              <a:xfrm>
                <a:off x="14648029" y="4559835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Número de Vagas de Motocicletas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32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0</a:t>
                </a:r>
                <a:endParaRPr lang="pt-BR" sz="2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4B1104AC-1FD5-2B0B-46F8-46E9221C8113}"/>
                </a:ext>
              </a:extLst>
            </p:cNvPr>
            <p:cNvGrpSpPr/>
            <p:nvPr/>
          </p:nvGrpSpPr>
          <p:grpSpPr>
            <a:xfrm>
              <a:off x="7681283" y="1829130"/>
              <a:ext cx="2294897" cy="2248310"/>
              <a:chOff x="8896169" y="4309049"/>
              <a:chExt cx="2294897" cy="2248310"/>
            </a:xfrm>
          </p:grpSpPr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199616CF-6E59-D57E-773E-26290AE61ADB}"/>
                  </a:ext>
                </a:extLst>
              </p:cNvPr>
              <p:cNvSpPr/>
              <p:nvPr/>
            </p:nvSpPr>
            <p:spPr>
              <a:xfrm>
                <a:off x="8896169" y="4309049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53" name="TextBox 30">
                <a:extLst>
                  <a:ext uri="{FF2B5EF4-FFF2-40B4-BE49-F238E27FC236}">
                    <a16:creationId xmlns:a16="http://schemas.microsoft.com/office/drawing/2014/main" id="{51B7CC69-5A6F-AC85-EA57-C65CD69F9F79}"/>
                  </a:ext>
                </a:extLst>
              </p:cNvPr>
              <p:cNvSpPr txBox="1"/>
              <p:nvPr/>
            </p:nvSpPr>
            <p:spPr>
              <a:xfrm>
                <a:off x="9091562" y="4523928"/>
                <a:ext cx="1828800" cy="16254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Bruta Locável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1.367,48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m²</a:t>
                </a:r>
                <a:endParaRPr lang="pt-BR" sz="1400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AA2B32CC-6B4E-463D-1BCB-FD9DE8C20521}"/>
                </a:ext>
              </a:extLst>
            </p:cNvPr>
            <p:cNvGrpSpPr/>
            <p:nvPr/>
          </p:nvGrpSpPr>
          <p:grpSpPr>
            <a:xfrm>
              <a:off x="2871527" y="1829130"/>
              <a:ext cx="2294897" cy="2248310"/>
              <a:chOff x="6239503" y="4342990"/>
              <a:chExt cx="2294897" cy="2248310"/>
            </a:xfrm>
          </p:grpSpPr>
          <p:sp>
            <p:nvSpPr>
              <p:cNvPr id="61" name="Freeform 25">
                <a:extLst>
                  <a:ext uri="{FF2B5EF4-FFF2-40B4-BE49-F238E27FC236}">
                    <a16:creationId xmlns:a16="http://schemas.microsoft.com/office/drawing/2014/main" id="{987F8AE4-79D1-ECA9-537E-6E1372A22B10}"/>
                  </a:ext>
                </a:extLst>
              </p:cNvPr>
              <p:cNvSpPr/>
              <p:nvPr/>
            </p:nvSpPr>
            <p:spPr>
              <a:xfrm>
                <a:off x="6239503" y="4342990"/>
                <a:ext cx="2294897" cy="2248310"/>
              </a:xfrm>
              <a:custGeom>
                <a:avLst/>
                <a:gdLst/>
                <a:ahLst/>
                <a:cxnLst/>
                <a:rect l="l" t="t" r="r" b="b"/>
                <a:pathLst>
                  <a:path w="3173267" h="462977">
                    <a:moveTo>
                      <a:pt x="32771" y="0"/>
                    </a:moveTo>
                    <a:lnTo>
                      <a:pt x="3140496" y="0"/>
                    </a:lnTo>
                    <a:cubicBezTo>
                      <a:pt x="3158595" y="0"/>
                      <a:pt x="3173267" y="14672"/>
                      <a:pt x="3173267" y="32771"/>
                    </a:cubicBezTo>
                    <a:lnTo>
                      <a:pt x="3173267" y="430207"/>
                    </a:lnTo>
                    <a:cubicBezTo>
                      <a:pt x="3173267" y="448305"/>
                      <a:pt x="3158595" y="462977"/>
                      <a:pt x="3140496" y="462977"/>
                    </a:cubicBezTo>
                    <a:lnTo>
                      <a:pt x="32771" y="462977"/>
                    </a:lnTo>
                    <a:cubicBezTo>
                      <a:pt x="14672" y="462977"/>
                      <a:pt x="0" y="448305"/>
                      <a:pt x="0" y="430207"/>
                    </a:cubicBezTo>
                    <a:lnTo>
                      <a:pt x="0" y="32771"/>
                    </a:lnTo>
                    <a:cubicBezTo>
                      <a:pt x="0" y="14672"/>
                      <a:pt x="14672" y="0"/>
                      <a:pt x="32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1B3768">
                      <a:alpha val="100000"/>
                    </a:srgbClr>
                  </a:gs>
                  <a:gs pos="100000">
                    <a:srgbClr val="484ECC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62" name="TextBox 30">
                <a:extLst>
                  <a:ext uri="{FF2B5EF4-FFF2-40B4-BE49-F238E27FC236}">
                    <a16:creationId xmlns:a16="http://schemas.microsoft.com/office/drawing/2014/main" id="{8978B23D-5A45-5BF7-73C3-C50FC598017E}"/>
                  </a:ext>
                </a:extLst>
              </p:cNvPr>
              <p:cNvSpPr txBox="1"/>
              <p:nvPr/>
            </p:nvSpPr>
            <p:spPr>
              <a:xfrm>
                <a:off x="6477000" y="4559835"/>
                <a:ext cx="1828800" cy="15805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Área Total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Térreo</a:t>
                </a: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endParaRPr lang="pt-BR" b="1" noProof="0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24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3.371,33</a:t>
                </a: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</a:p>
              <a:p>
                <a:pPr marL="0" lvl="0" indent="0" algn="ctr">
                  <a:lnSpc>
                    <a:spcPts val="2520"/>
                  </a:lnSpc>
                  <a:spcBef>
                    <a:spcPct val="0"/>
                  </a:spcBef>
                </a:pPr>
                <a:r>
                  <a:rPr lang="pt-BR" sz="1800" b="1" noProof="0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m²</a:t>
                </a:r>
              </a:p>
            </p:txBody>
          </p:sp>
        </p:grpSp>
      </p:grpSp>
      <p:sp>
        <p:nvSpPr>
          <p:cNvPr id="63" name="TextBox 23">
            <a:extLst>
              <a:ext uri="{FF2B5EF4-FFF2-40B4-BE49-F238E27FC236}">
                <a16:creationId xmlns:a16="http://schemas.microsoft.com/office/drawing/2014/main" id="{565FCA19-CA57-E760-314D-F17F029EFE91}"/>
              </a:ext>
            </a:extLst>
          </p:cNvPr>
          <p:cNvSpPr txBox="1"/>
          <p:nvPr/>
        </p:nvSpPr>
        <p:spPr>
          <a:xfrm>
            <a:off x="16535401" y="9748165"/>
            <a:ext cx="1474368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pt-BR" sz="1400" noProof="0" dirty="0">
                <a:solidFill>
                  <a:srgbClr val="1B3768"/>
                </a:solidFill>
                <a:latin typeface="Poppins"/>
                <a:ea typeface="Poppins"/>
                <a:cs typeface="Poppins"/>
                <a:sym typeface="Poppins"/>
              </a:rPr>
              <a:t>Página 9 de 34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B80DAA7-5DED-A20F-84FE-27925DA8EEA9}"/>
              </a:ext>
            </a:extLst>
          </p:cNvPr>
          <p:cNvGrpSpPr/>
          <p:nvPr/>
        </p:nvGrpSpPr>
        <p:grpSpPr>
          <a:xfrm>
            <a:off x="13218249" y="200703"/>
            <a:ext cx="2069229" cy="1017703"/>
            <a:chOff x="13218249" y="200703"/>
            <a:chExt cx="2069229" cy="1017703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92FB147C-1425-EF1C-CFCB-F9C605F2986C}"/>
                </a:ext>
              </a:extLst>
            </p:cNvPr>
            <p:cNvSpPr txBox="1"/>
            <p:nvPr/>
          </p:nvSpPr>
          <p:spPr>
            <a:xfrm>
              <a:off x="13682837" y="200703"/>
              <a:ext cx="1598360" cy="3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69"/>
                </a:lnSpc>
              </a:pPr>
              <a:r>
                <a:rPr lang="pt-BR" sz="2254" noProof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SEDUL</a:t>
              </a:r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D1277911-3B23-84E6-9C31-1C51EBFE013A}"/>
                </a:ext>
              </a:extLst>
            </p:cNvPr>
            <p:cNvSpPr txBox="1"/>
            <p:nvPr/>
          </p:nvSpPr>
          <p:spPr>
            <a:xfrm>
              <a:off x="13846872" y="513085"/>
              <a:ext cx="1440606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120"/>
                </a:lnSpc>
              </a:pPr>
              <a:r>
                <a:rPr lang="pt-BR" sz="1000" noProof="0" dirty="0">
                  <a:latin typeface="Poppins"/>
                  <a:ea typeface="Poppins"/>
                  <a:cs typeface="Poppins"/>
                  <a:sym typeface="Poppins"/>
                </a:rPr>
                <a:t>Secretaria de Desenvolvimento Urbano e Licenciamento</a:t>
              </a:r>
            </a:p>
            <a:p>
              <a:pPr algn="r">
                <a:lnSpc>
                  <a:spcPts val="1120"/>
                </a:lnSpc>
              </a:pPr>
              <a:endParaRPr lang="pt-BR" sz="982" noProof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6" name="AutoShape 7">
              <a:extLst>
                <a:ext uri="{FF2B5EF4-FFF2-40B4-BE49-F238E27FC236}">
                  <a16:creationId xmlns:a16="http://schemas.microsoft.com/office/drawing/2014/main" id="{68B27DFE-4103-2958-A33E-E62E78BC3CB6}"/>
                </a:ext>
              </a:extLst>
            </p:cNvPr>
            <p:cNvSpPr/>
            <p:nvPr/>
          </p:nvSpPr>
          <p:spPr>
            <a:xfrm flipV="1">
              <a:off x="14097000" y="239480"/>
              <a:ext cx="0" cy="789220"/>
            </a:xfrm>
            <a:prstGeom prst="line">
              <a:avLst/>
            </a:prstGeom>
            <a:ln w="952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326A23C3-E9FA-2DD7-077D-B9AB48E036E1}"/>
                </a:ext>
              </a:extLst>
            </p:cNvPr>
            <p:cNvSpPr/>
            <p:nvPr/>
          </p:nvSpPr>
          <p:spPr>
            <a:xfrm>
              <a:off x="13218249" y="239481"/>
              <a:ext cx="789219" cy="789219"/>
            </a:xfrm>
            <a:custGeom>
              <a:avLst/>
              <a:gdLst/>
              <a:ahLst/>
              <a:cxnLst/>
              <a:rect l="l" t="t" r="r" b="b"/>
              <a:pathLst>
                <a:path w="789219" h="789219">
                  <a:moveTo>
                    <a:pt x="0" y="0"/>
                  </a:moveTo>
                  <a:lnTo>
                    <a:pt x="789219" y="0"/>
                  </a:lnTo>
                  <a:lnTo>
                    <a:pt x="789219" y="789219"/>
                  </a:lnTo>
                  <a:lnTo>
                    <a:pt x="0" y="789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4420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</a:majorFont>
    <a:minorFont>
      <a:latin typeface="Calibri" panose="020F0502020204030204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lumMod val="110000"/>
              <a:tint val="67000"/>
            </a:schemeClr>
          </a:gs>
          <a:gs pos="50000">
            <a:schemeClr val="phClr">
              <a:lumMod val="105000"/>
              <a:tint val="73000"/>
            </a:schemeClr>
          </a:gs>
          <a:gs pos="100000">
            <a:schemeClr val="phClr">
              <a:lumMod val="105000"/>
              <a:tint val="81000"/>
            </a:schemeClr>
          </a:gs>
        </a:gsLst>
        <a:lin ang="5400000" scaled="0"/>
        <a:tileRect/>
      </a:gradFill>
      <a:gradFill>
        <a:gsLst>
          <a:gs pos="0">
            <a:schemeClr val="phClr">
              <a:lumMod val="102000"/>
              <a:tint val="94000"/>
            </a:schemeClr>
          </a:gs>
          <a:gs pos="50000">
            <a:schemeClr val="phClr">
              <a:lumMod val="100000"/>
              <a:shade val="100000"/>
            </a:schemeClr>
          </a:gs>
          <a:gs pos="100000">
            <a:schemeClr val="phClr">
              <a:lumMod val="99000"/>
              <a:shade val="78000"/>
            </a:schemeClr>
          </a:gs>
        </a:gsLst>
        <a:lin ang="5400000" scaled="0"/>
        <a:tileRect/>
      </a:gradFill>
    </a:fillStyleLst>
    <a:lnStyleLst>
      <a:ln w="6350" cap="flat" cmpd="sng" algn="ctr">
        <a:prstDash val="solid"/>
        <a:miter lim="800000"/>
      </a:ln>
      <a:ln w="12700" cap="flat" cmpd="sng" algn="ctr">
        <a:prstDash val="solid"/>
        <a:miter lim="800000"/>
      </a:ln>
      <a:ln w="19050" cap="flat" cmpd="sng" algn="ctr"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>
          <a:tint val="95000"/>
        </a:schemeClr>
      </a:solidFill>
      <a:gradFill>
        <a:gsLst>
          <a:gs pos="0">
            <a:schemeClr val="phClr">
              <a:tint val="93000"/>
              <a:shade val="98000"/>
              <a:lumMod val="102000"/>
            </a:schemeClr>
          </a:gs>
          <a:gs pos="50000">
            <a:schemeClr val="phClr">
              <a:tint val="98000"/>
              <a:shade val="90000"/>
              <a:lumMod val="103000"/>
            </a:schemeClr>
          </a:gs>
          <a:gs pos="100000">
            <a:schemeClr val="phClr">
              <a:shade val="63000"/>
            </a:schemeClr>
          </a:gs>
        </a:gsLst>
        <a:lin ang="5400000" scaled="0"/>
        <a:tileRect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</a:majorFont>
    <a:minorFont>
      <a:latin typeface="Calibri" panose="020F0502020204030204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lumMod val="110000"/>
              <a:tint val="67000"/>
            </a:schemeClr>
          </a:gs>
          <a:gs pos="50000">
            <a:schemeClr val="phClr">
              <a:lumMod val="105000"/>
              <a:tint val="73000"/>
            </a:schemeClr>
          </a:gs>
          <a:gs pos="100000">
            <a:schemeClr val="phClr">
              <a:lumMod val="105000"/>
              <a:tint val="81000"/>
            </a:schemeClr>
          </a:gs>
        </a:gsLst>
        <a:lin ang="5400000" scaled="0"/>
        <a:tileRect/>
      </a:gradFill>
      <a:gradFill>
        <a:gsLst>
          <a:gs pos="0">
            <a:schemeClr val="phClr">
              <a:lumMod val="102000"/>
              <a:tint val="94000"/>
            </a:schemeClr>
          </a:gs>
          <a:gs pos="50000">
            <a:schemeClr val="phClr">
              <a:lumMod val="100000"/>
              <a:shade val="100000"/>
            </a:schemeClr>
          </a:gs>
          <a:gs pos="100000">
            <a:schemeClr val="phClr">
              <a:lumMod val="99000"/>
              <a:shade val="78000"/>
            </a:schemeClr>
          </a:gs>
        </a:gsLst>
        <a:lin ang="5400000" scaled="0"/>
        <a:tileRect/>
      </a:gradFill>
    </a:fillStyleLst>
    <a:lnStyleLst>
      <a:ln w="6350" cap="flat" cmpd="sng" algn="ctr">
        <a:prstDash val="solid"/>
        <a:miter lim="800000"/>
      </a:ln>
      <a:ln w="12700" cap="flat" cmpd="sng" algn="ctr">
        <a:prstDash val="solid"/>
        <a:miter lim="800000"/>
      </a:ln>
      <a:ln w="19050" cap="flat" cmpd="sng" algn="ctr"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>
          <a:tint val="95000"/>
        </a:schemeClr>
      </a:solidFill>
      <a:gradFill>
        <a:gsLst>
          <a:gs pos="0">
            <a:schemeClr val="phClr">
              <a:tint val="93000"/>
              <a:shade val="98000"/>
              <a:lumMod val="102000"/>
            </a:schemeClr>
          </a:gs>
          <a:gs pos="50000">
            <a:schemeClr val="phClr">
              <a:tint val="98000"/>
              <a:shade val="90000"/>
              <a:lumMod val="103000"/>
            </a:schemeClr>
          </a:gs>
          <a:gs pos="100000">
            <a:schemeClr val="phClr">
              <a:shade val="63000"/>
            </a:schemeClr>
          </a:gs>
        </a:gsLst>
        <a:lin ang="5400000" scaled="0"/>
        <a:tileRect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</a:majorFont>
    <a:minorFont>
      <a:latin typeface="Calibri" panose="020F0502020204030204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lumMod val="110000"/>
              <a:tint val="67000"/>
            </a:schemeClr>
          </a:gs>
          <a:gs pos="50000">
            <a:schemeClr val="phClr">
              <a:lumMod val="105000"/>
              <a:tint val="73000"/>
            </a:schemeClr>
          </a:gs>
          <a:gs pos="100000">
            <a:schemeClr val="phClr">
              <a:lumMod val="105000"/>
              <a:tint val="81000"/>
            </a:schemeClr>
          </a:gs>
        </a:gsLst>
        <a:lin ang="5400000" scaled="0"/>
        <a:tileRect/>
      </a:gradFill>
      <a:gradFill>
        <a:gsLst>
          <a:gs pos="0">
            <a:schemeClr val="phClr">
              <a:lumMod val="102000"/>
              <a:tint val="94000"/>
            </a:schemeClr>
          </a:gs>
          <a:gs pos="50000">
            <a:schemeClr val="phClr">
              <a:lumMod val="100000"/>
              <a:shade val="100000"/>
            </a:schemeClr>
          </a:gs>
          <a:gs pos="100000">
            <a:schemeClr val="phClr">
              <a:lumMod val="99000"/>
              <a:shade val="78000"/>
            </a:schemeClr>
          </a:gs>
        </a:gsLst>
        <a:lin ang="5400000" scaled="0"/>
        <a:tileRect/>
      </a:gradFill>
    </a:fillStyleLst>
    <a:lnStyleLst>
      <a:ln w="6350" cap="flat" cmpd="sng" algn="ctr">
        <a:prstDash val="solid"/>
        <a:miter lim="800000"/>
      </a:ln>
      <a:ln w="12700" cap="flat" cmpd="sng" algn="ctr">
        <a:prstDash val="solid"/>
        <a:miter lim="800000"/>
      </a:ln>
      <a:ln w="19050" cap="flat" cmpd="sng" algn="ctr"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>
          <a:tint val="95000"/>
        </a:schemeClr>
      </a:solidFill>
      <a:gradFill>
        <a:gsLst>
          <a:gs pos="0">
            <a:schemeClr val="phClr">
              <a:tint val="93000"/>
              <a:shade val="98000"/>
              <a:lumMod val="102000"/>
            </a:schemeClr>
          </a:gs>
          <a:gs pos="50000">
            <a:schemeClr val="phClr">
              <a:tint val="98000"/>
              <a:shade val="90000"/>
              <a:lumMod val="103000"/>
            </a:schemeClr>
          </a:gs>
          <a:gs pos="100000">
            <a:schemeClr val="phClr">
              <a:shade val="63000"/>
            </a:schemeClr>
          </a:gs>
        </a:gsLst>
        <a:lin ang="5400000" scaled="0"/>
        <a:tileRect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</a:majorFont>
    <a:minorFont>
      <a:latin typeface="Calibri" panose="020F0502020204030204"/>
      <a:ea typeface=""/>
      <a:cs typeface=""/>
    </a:minorFont>
  </a:fontScheme>
  <a:fmtScheme>
    <a:fillStyleLst>
      <a:solidFill>
        <a:schemeClr val="phClr"/>
      </a:solidFill>
      <a:gradFill>
        <a:gsLst>
          <a:gs pos="0">
            <a:schemeClr val="phClr">
              <a:lumMod val="110000"/>
              <a:tint val="67000"/>
            </a:schemeClr>
          </a:gs>
          <a:gs pos="50000">
            <a:schemeClr val="phClr">
              <a:lumMod val="105000"/>
              <a:tint val="73000"/>
            </a:schemeClr>
          </a:gs>
          <a:gs pos="100000">
            <a:schemeClr val="phClr">
              <a:lumMod val="105000"/>
              <a:tint val="81000"/>
            </a:schemeClr>
          </a:gs>
        </a:gsLst>
        <a:lin ang="5400000" scaled="0"/>
        <a:tileRect/>
      </a:gradFill>
      <a:gradFill>
        <a:gsLst>
          <a:gs pos="0">
            <a:schemeClr val="phClr">
              <a:lumMod val="102000"/>
              <a:tint val="94000"/>
            </a:schemeClr>
          </a:gs>
          <a:gs pos="50000">
            <a:schemeClr val="phClr">
              <a:lumMod val="100000"/>
              <a:shade val="100000"/>
            </a:schemeClr>
          </a:gs>
          <a:gs pos="100000">
            <a:schemeClr val="phClr">
              <a:lumMod val="99000"/>
              <a:shade val="78000"/>
            </a:schemeClr>
          </a:gs>
        </a:gsLst>
        <a:lin ang="5400000" scaled="0"/>
        <a:tileRect/>
      </a:gradFill>
    </a:fillStyleLst>
    <a:lnStyleLst>
      <a:ln w="6350" cap="flat" cmpd="sng" algn="ctr">
        <a:prstDash val="solid"/>
        <a:miter lim="800000"/>
      </a:ln>
      <a:ln w="12700" cap="flat" cmpd="sng" algn="ctr">
        <a:prstDash val="solid"/>
        <a:miter lim="800000"/>
      </a:ln>
      <a:ln w="19050" cap="flat" cmpd="sng" algn="ctr"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solidFill>
        <a:schemeClr val="phClr">
          <a:tint val="95000"/>
        </a:schemeClr>
      </a:solidFill>
      <a:gradFill>
        <a:gsLst>
          <a:gs pos="0">
            <a:schemeClr val="phClr">
              <a:tint val="93000"/>
              <a:shade val="98000"/>
              <a:lumMod val="102000"/>
            </a:schemeClr>
          </a:gs>
          <a:gs pos="50000">
            <a:schemeClr val="phClr">
              <a:tint val="98000"/>
              <a:shade val="90000"/>
              <a:lumMod val="103000"/>
            </a:schemeClr>
          </a:gs>
          <a:gs pos="100000">
            <a:schemeClr val="phClr">
              <a:shade val="63000"/>
            </a:schemeClr>
          </a:gs>
        </a:gsLst>
        <a:lin ang="5400000" scaled="0"/>
        <a:tileRect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2429</Words>
  <Application>Microsoft Office PowerPoint</Application>
  <PresentationFormat>Personalizar</PresentationFormat>
  <Paragraphs>573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2" baseType="lpstr">
      <vt:lpstr>Roboto Bold</vt:lpstr>
      <vt:lpstr>Calibri</vt:lpstr>
      <vt:lpstr>Arial</vt:lpstr>
      <vt:lpstr>Roboto</vt:lpstr>
      <vt:lpstr>Times New Roman</vt:lpstr>
      <vt:lpstr>Poppins Bold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2024.11.11_PCR_SEPE_BICICLETAS_Roadshow_v2_compartilhado</dc:title>
  <dc:creator>Henrique Cirne de Azevedo Geraldo</dc:creator>
  <cp:lastModifiedBy>Henrique Azevedo</cp:lastModifiedBy>
  <cp:revision>47</cp:revision>
  <dcterms:created xsi:type="dcterms:W3CDTF">2006-08-16T00:00:00Z</dcterms:created>
  <dcterms:modified xsi:type="dcterms:W3CDTF">2025-02-25T18:17:56Z</dcterms:modified>
  <dc:identifier>DAGZvQ6QGOg</dc:identifier>
</cp:coreProperties>
</file>